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7" r:id="rId12"/>
    <p:sldId id="265" r:id="rId13"/>
    <p:sldId id="266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5445" autoAdjust="0"/>
    <p:restoredTop sz="94660"/>
  </p:normalViewPr>
  <p:slideViewPr>
    <p:cSldViewPr snapToGrid="0">
      <p:cViewPr varScale="1">
        <p:scale>
          <a:sx n="52" d="100"/>
          <a:sy n="52" d="100"/>
        </p:scale>
        <p:origin x="-13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cap="all" dirty="0"/>
              <a:t>аналіз НЕРГАНІЧНИХ лікарських препаратів</a:t>
            </a:r>
            <a:endParaRPr lang="x-none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1600" dirty="0" smtClean="0"/>
              <a:t>Вибіркова навчальна дисципліна </a:t>
            </a:r>
          </a:p>
          <a:p>
            <a:pPr>
              <a:lnSpc>
                <a:spcPct val="100000"/>
              </a:lnSpc>
            </a:pPr>
            <a:r>
              <a:rPr lang="uk-UA" sz="1600" dirty="0" smtClean="0"/>
              <a:t>Освітня програма </a:t>
            </a:r>
            <a:r>
              <a:rPr lang="uk-UA" sz="1600" dirty="0" err="1" smtClean="0"/>
              <a:t>“Середня</a:t>
            </a:r>
            <a:r>
              <a:rPr lang="uk-UA" sz="1600" dirty="0" smtClean="0"/>
              <a:t> освіта (хімія)” </a:t>
            </a:r>
          </a:p>
          <a:p>
            <a:pPr>
              <a:lnSpc>
                <a:spcPct val="100000"/>
              </a:lnSpc>
            </a:pPr>
            <a:r>
              <a:rPr lang="uk-UA" sz="1600" dirty="0" smtClean="0"/>
              <a:t>Перший (бакалаврський) рівень вищої освіти </a:t>
            </a:r>
          </a:p>
          <a:p>
            <a:pPr>
              <a:lnSpc>
                <a:spcPct val="100000"/>
              </a:lnSpc>
            </a:pPr>
            <a:r>
              <a:rPr lang="uk-UA" sz="1600" dirty="0" smtClean="0"/>
              <a:t>Спеціальність 014.06 Середня освіта (хімія) </a:t>
            </a:r>
          </a:p>
          <a:p>
            <a:pPr>
              <a:lnSpc>
                <a:spcPct val="100000"/>
              </a:lnSpc>
            </a:pPr>
            <a:r>
              <a:rPr lang="uk-UA" sz="1600" dirty="0" smtClean="0"/>
              <a:t>Семестр викладання 7</a:t>
            </a:r>
          </a:p>
          <a:p>
            <a:pPr>
              <a:lnSpc>
                <a:spcPct val="100000"/>
              </a:lnSpc>
            </a:pPr>
            <a:r>
              <a:rPr lang="uk-UA" sz="1600" dirty="0" smtClean="0"/>
              <a:t>Група 441</a:t>
            </a:r>
            <a:endParaRPr lang="uk-UA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3A500D8-0A41-4840-882F-F1E29BCB44C5}"/>
              </a:ext>
            </a:extLst>
          </p:cNvPr>
          <p:cNvSpPr/>
          <p:nvPr/>
        </p:nvSpPr>
        <p:spPr>
          <a:xfrm>
            <a:off x="7086600" y="298909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61DEE-A597-0C46-94B6-32949C9C6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Аналіз Катіонів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3A1B868A-E1D1-234E-A20A-4DBFE1CF0DD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3162300"/>
            <a:ext cx="3723653" cy="1869438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187">
            <a:extLst>
              <a:ext uri="{FF2B5EF4-FFF2-40B4-BE49-F238E27FC236}">
                <a16:creationId xmlns:a16="http://schemas.microsoft.com/office/drawing/2014/main" xmlns="" id="{0800F26F-DDF4-7541-B4B0-84A75B00562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5234940" y="2043746"/>
            <a:ext cx="0" cy="419099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Line 188">
            <a:extLst>
              <a:ext uri="{FF2B5EF4-FFF2-40B4-BE49-F238E27FC236}">
                <a16:creationId xmlns:a16="http://schemas.microsoft.com/office/drawing/2014/main" xmlns="" id="{FE0C51D8-D8E8-0948-B080-FC8084141B6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2043746"/>
            <a:ext cx="28803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189">
            <a:extLst>
              <a:ext uri="{FF2B5EF4-FFF2-40B4-BE49-F238E27FC236}">
                <a16:creationId xmlns:a16="http://schemas.microsoft.com/office/drawing/2014/main" xmlns="" id="{8C659805-A3A3-8F41-A48B-C34B84091AC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15300" y="1687194"/>
            <a:ext cx="2110740" cy="71310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208">
            <a:extLst>
              <a:ext uri="{FF2B5EF4-FFF2-40B4-BE49-F238E27FC236}">
                <a16:creationId xmlns:a16="http://schemas.microsoft.com/office/drawing/2014/main" xmlns="" id="{919F55CA-4673-D74B-9CF0-3FE12E54F72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2892106"/>
            <a:ext cx="28803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ne 210">
            <a:extLst>
              <a:ext uri="{FF2B5EF4-FFF2-40B4-BE49-F238E27FC236}">
                <a16:creationId xmlns:a16="http://schemas.microsoft.com/office/drawing/2014/main" xmlns="" id="{B523BF69-5E10-8D42-A8A5-E036C353A8A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3740467"/>
            <a:ext cx="28803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AutoShape 212">
            <a:extLst>
              <a:ext uri="{FF2B5EF4-FFF2-40B4-BE49-F238E27FC236}">
                <a16:creationId xmlns:a16="http://schemas.microsoft.com/office/drawing/2014/main" xmlns="" id="{475D944D-693E-9544-A075-D933F6E863E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15300" y="2535554"/>
            <a:ext cx="2110740" cy="71310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213">
            <a:extLst>
              <a:ext uri="{FF2B5EF4-FFF2-40B4-BE49-F238E27FC236}">
                <a16:creationId xmlns:a16="http://schemas.microsoft.com/office/drawing/2014/main" xmlns="" id="{5DDA439E-8C0B-9648-BAF1-94D830C9D7B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15300" y="3383915"/>
            <a:ext cx="2110740" cy="71310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Line 214">
            <a:extLst>
              <a:ext uri="{FF2B5EF4-FFF2-40B4-BE49-F238E27FC236}">
                <a16:creationId xmlns:a16="http://schemas.microsoft.com/office/drawing/2014/main" xmlns="" id="{424F8E4F-CD21-EA40-BC4E-DC5659DDC37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4583110"/>
            <a:ext cx="28803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215">
            <a:extLst>
              <a:ext uri="{FF2B5EF4-FFF2-40B4-BE49-F238E27FC236}">
                <a16:creationId xmlns:a16="http://schemas.microsoft.com/office/drawing/2014/main" xmlns="" id="{0319B9D8-AE5B-1E4B-8067-2E46F104EF8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24825" y="4222114"/>
            <a:ext cx="2110740" cy="71310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Line 216">
            <a:extLst>
              <a:ext uri="{FF2B5EF4-FFF2-40B4-BE49-F238E27FC236}">
                <a16:creationId xmlns:a16="http://schemas.microsoft.com/office/drawing/2014/main" xmlns="" id="{659C4B4D-8B4E-324F-AE71-C1EA62139EA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5409245"/>
            <a:ext cx="28803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AutoShape 217">
            <a:extLst>
              <a:ext uri="{FF2B5EF4-FFF2-40B4-BE49-F238E27FC236}">
                <a16:creationId xmlns:a16="http://schemas.microsoft.com/office/drawing/2014/main" xmlns="" id="{199DE953-47E1-2145-9721-038E953C60D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24825" y="5050154"/>
            <a:ext cx="2110740" cy="71310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Line 218">
            <a:extLst>
              <a:ext uri="{FF2B5EF4-FFF2-40B4-BE49-F238E27FC236}">
                <a16:creationId xmlns:a16="http://schemas.microsoft.com/office/drawing/2014/main" xmlns="" id="{44C26D8D-11D9-3A49-9C73-857D2155260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234940" y="6234741"/>
            <a:ext cx="2889885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AutoShape 219">
            <a:extLst>
              <a:ext uri="{FF2B5EF4-FFF2-40B4-BE49-F238E27FC236}">
                <a16:creationId xmlns:a16="http://schemas.microsoft.com/office/drawing/2014/main" xmlns="" id="{9A7148D2-1EAF-344C-9ED0-E19A9AB5488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124825" y="5878194"/>
            <a:ext cx="2110740" cy="71309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0536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A99E5D-49A0-0C46-A0DF-881437CFC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Аналіз Катіонів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351B554-7CB7-F14D-9C13-2F60A5B0313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7385" y="3022117"/>
            <a:ext cx="2827655" cy="2023577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катіонів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221">
            <a:extLst>
              <a:ext uri="{FF2B5EF4-FFF2-40B4-BE49-F238E27FC236}">
                <a16:creationId xmlns:a16="http://schemas.microsoft.com/office/drawing/2014/main" xmlns="" id="{8938376E-7B6C-A14A-9DBC-17FF7AFE5BF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940932" y="2705100"/>
            <a:ext cx="11547" cy="29083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Line 222">
            <a:extLst>
              <a:ext uri="{FF2B5EF4-FFF2-40B4-BE49-F238E27FC236}">
                <a16:creationId xmlns:a16="http://schemas.microsoft.com/office/drawing/2014/main" xmlns="" id="{12D133DE-DD80-A74D-822C-2ECD282B6AF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952479" y="2711450"/>
            <a:ext cx="167616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223">
            <a:extLst>
              <a:ext uri="{FF2B5EF4-FFF2-40B4-BE49-F238E27FC236}">
                <a16:creationId xmlns:a16="http://schemas.microsoft.com/office/drawing/2014/main" xmlns="" id="{D9D437FD-FEA7-F045-BA58-8D1C6A5E816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28639" y="2199164"/>
            <a:ext cx="3846197" cy="93344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224">
            <a:extLst>
              <a:ext uri="{FF2B5EF4-FFF2-40B4-BE49-F238E27FC236}">
                <a16:creationId xmlns:a16="http://schemas.microsoft.com/office/drawing/2014/main" xmlns="" id="{EAF415D0-06D0-CF41-9C9F-75D67C4B08C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939538" y="4080011"/>
            <a:ext cx="1724424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ne 225">
            <a:extLst>
              <a:ext uri="{FF2B5EF4-FFF2-40B4-BE49-F238E27FC236}">
                <a16:creationId xmlns:a16="http://schemas.microsoft.com/office/drawing/2014/main" xmlns="" id="{348C458C-0473-AA4D-BA1F-150FDD50C8D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939538" y="5591810"/>
            <a:ext cx="1747048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AutoShape 226">
            <a:extLst>
              <a:ext uri="{FF2B5EF4-FFF2-40B4-BE49-F238E27FC236}">
                <a16:creationId xmlns:a16="http://schemas.microsoft.com/office/drawing/2014/main" xmlns="" id="{3DE9E469-EE0E-D84B-9E39-B70E57946A3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63962" y="3598940"/>
            <a:ext cx="3846196" cy="93343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аніонів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227">
            <a:extLst>
              <a:ext uri="{FF2B5EF4-FFF2-40B4-BE49-F238E27FC236}">
                <a16:creationId xmlns:a16="http://schemas.microsoft.com/office/drawing/2014/main" xmlns="" id="{B6EB211A-10FC-1C40-B54D-2743BA5836C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86586" y="4998700"/>
            <a:ext cx="3846195" cy="9334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аніонів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ІІІ аналітичної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3576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5AFD5ECB-4D23-D145-99F9-087075DA635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15385" y="3210560"/>
            <a:ext cx="4561840" cy="125984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137">
            <a:extLst>
              <a:ext uri="{FF2B5EF4-FFF2-40B4-BE49-F238E27FC236}">
                <a16:creationId xmlns:a16="http://schemas.microsoft.com/office/drawing/2014/main" xmlns="" id="{CEFC754B-64F4-AD47-9B47-232B2AFBA53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50080" y="2799715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5582594-9EBC-0943-AD7E-842456BEE29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15385" y="2308860"/>
            <a:ext cx="1295400" cy="4908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Оптичні 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86D5F68-319D-5D4F-808B-B2921E7FDF5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21935" y="4928235"/>
            <a:ext cx="1295400" cy="2762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Хроматографія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142">
            <a:extLst>
              <a:ext uri="{FF2B5EF4-FFF2-40B4-BE49-F238E27FC236}">
                <a16:creationId xmlns:a16="http://schemas.microsoft.com/office/drawing/2014/main" xmlns="" id="{33017EF6-CD9C-E34C-A626-73E0C607A5A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56220" y="2799715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9" name="Line 144">
            <a:extLst>
              <a:ext uri="{FF2B5EF4-FFF2-40B4-BE49-F238E27FC236}">
                <a16:creationId xmlns:a16="http://schemas.microsoft.com/office/drawing/2014/main" xmlns="" id="{4D5ABEFF-7F05-1942-BAE3-73605294217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66460" y="4470400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6D1EACF-C275-2E48-8C0F-2B6C8803D12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21275" y="5524500"/>
            <a:ext cx="1675765" cy="9205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Тонкошарова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Газо-рідинна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Рідино-рідинна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Йон-обмінна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AutoShape 161">
            <a:extLst>
              <a:ext uri="{FF2B5EF4-FFF2-40B4-BE49-F238E27FC236}">
                <a16:creationId xmlns:a16="http://schemas.microsoft.com/office/drawing/2014/main" xmlns="" id="{1B9A074D-9842-EC4F-894C-D96FE434F98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66460" y="520446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EF28C2-3C6D-624E-8AB5-ED1A9B2F21C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49936" y="339213"/>
            <a:ext cx="1675765" cy="15374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Рефрактометрія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Поляріметрія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Фотоколориметрія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Спектрофотометрія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Нефелометрія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Люмінісцентний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AutoShape 166">
            <a:extLst>
              <a:ext uri="{FF2B5EF4-FFF2-40B4-BE49-F238E27FC236}">
                <a16:creationId xmlns:a16="http://schemas.microsoft.com/office/drawing/2014/main" xmlns="" id="{EA6D111D-3907-5841-ADA0-14D7E30FF51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04360" y="1920240"/>
            <a:ext cx="0" cy="3886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3354837-541A-C646-AC34-3E997334F9C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178675" y="2308860"/>
            <a:ext cx="1295400" cy="4908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Електрохімічніметоди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AutoShape 178">
            <a:extLst>
              <a:ext uri="{FF2B5EF4-FFF2-40B4-BE49-F238E27FC236}">
                <a16:creationId xmlns:a16="http://schemas.microsoft.com/office/drawing/2014/main" xmlns="" id="{C9C3A2F1-E3F4-B84D-95A1-A95448090BD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56220" y="1920240"/>
            <a:ext cx="0" cy="3886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B63D1B9-6C94-694B-BA02-59208B7E5B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95795" y="693174"/>
            <a:ext cx="1675765" cy="12277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Амперометрія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Кондуктометрія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Потенціометрія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Полярографія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Кулонометрія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285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E9B6F2-E2D1-FF42-8A8A-CC15DEC5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Біологічні методи дослідження лікарських препаратів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FBE3E5A8-ADFE-724A-8F1D-C1AD9FA400F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15080" y="2419781"/>
            <a:ext cx="4561840" cy="125984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352584-8CC4-8A4B-B8AC-F5B20C42EAF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91635" y="4136821"/>
            <a:ext cx="3642360" cy="4800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Для кількісної оцінки біологічно активних сполук природного походження та їх синтетичних аналогів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182">
            <a:extLst>
              <a:ext uri="{FF2B5EF4-FFF2-40B4-BE49-F238E27FC236}">
                <a16:creationId xmlns:a16="http://schemas.microsoft.com/office/drawing/2014/main" xmlns="" id="{9293DAC8-4AA2-3F40-ACCD-F4E86182D96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104255" y="3678986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B10214B-8ADE-4A46-BD94-4C80B81D85E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30675" y="4936921"/>
            <a:ext cx="3642360" cy="11099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 дослідження препарату проводяться на тваринах, винятково, на окремих ізольованих органах або частинах органів тварин. Звичайно обʼєктами біологічного дослідження є мавпи, собаки, кішки, миші, пацюки, морські свинки, жаби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184">
            <a:extLst>
              <a:ext uri="{FF2B5EF4-FFF2-40B4-BE49-F238E27FC236}">
                <a16:creationId xmlns:a16="http://schemas.microsoft.com/office/drawing/2014/main" xmlns="" id="{1B7B1CF4-6572-314A-85FB-1ED3BF3E3E6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97575" y="4617516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48525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BDB3E0-6DE2-114B-96DB-87E261FE9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засобів неорганічної природи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1FEB9F4-CD7F-8F43-A308-4F42A32FF0F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20005" y="3408609"/>
            <a:ext cx="3874453" cy="1636465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засобів неорганічної природи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235">
            <a:extLst>
              <a:ext uri="{FF2B5EF4-FFF2-40B4-BE49-F238E27FC236}">
                <a16:creationId xmlns:a16="http://schemas.microsoft.com/office/drawing/2014/main" xmlns="" id="{D3460608-BB64-9C44-A684-73B6A7103E8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283393" y="2504519"/>
            <a:ext cx="0" cy="3248574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" name="Line 236">
            <a:extLst>
              <a:ext uri="{FF2B5EF4-FFF2-40B4-BE49-F238E27FC236}">
                <a16:creationId xmlns:a16="http://schemas.microsoft.com/office/drawing/2014/main" xmlns="" id="{EE249766-2482-F449-915A-E9E9FA8966C8}"/>
              </a:ext>
            </a:extLst>
          </p:cNvPr>
          <p:cNvCxnSpPr>
            <a:cxnSpLocks noChangeAspect="1" noEditPoints="1" noChangeArrowheads="1" noChangeShapeType="1"/>
            <a:endCxn id="7" idx="1"/>
          </p:cNvCxnSpPr>
          <p:nvPr/>
        </p:nvCxnSpPr>
        <p:spPr bwMode="auto">
          <a:xfrm>
            <a:off x="4274186" y="2504519"/>
            <a:ext cx="819784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237">
            <a:extLst>
              <a:ext uri="{FF2B5EF4-FFF2-40B4-BE49-F238E27FC236}">
                <a16:creationId xmlns:a16="http://schemas.microsoft.com/office/drawing/2014/main" xmlns="" id="{CC4B6F27-A9B3-E74C-8156-8D634BAD9C9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93970" y="2244169"/>
            <a:ext cx="3187378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238">
            <a:extLst>
              <a:ext uri="{FF2B5EF4-FFF2-40B4-BE49-F238E27FC236}">
                <a16:creationId xmlns:a16="http://schemas.microsoft.com/office/drawing/2014/main" xmlns="" id="{46D12724-5692-F542-A1C3-1C81514112ED}"/>
              </a:ext>
            </a:extLst>
          </p:cNvPr>
          <p:cNvCxnSpPr>
            <a:cxnSpLocks noChangeAspect="1" noEditPoints="1" noChangeArrowheads="1" noChangeShapeType="1"/>
            <a:endCxn id="13" idx="1"/>
          </p:cNvCxnSpPr>
          <p:nvPr/>
        </p:nvCxnSpPr>
        <p:spPr bwMode="auto">
          <a:xfrm>
            <a:off x="4283711" y="2858770"/>
            <a:ext cx="4163071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ne 239">
            <a:extLst>
              <a:ext uri="{FF2B5EF4-FFF2-40B4-BE49-F238E27FC236}">
                <a16:creationId xmlns:a16="http://schemas.microsoft.com/office/drawing/2014/main" xmlns="" id="{5765C1DC-9472-7D4E-99C0-1D0545C655EF}"/>
              </a:ext>
            </a:extLst>
          </p:cNvPr>
          <p:cNvCxnSpPr>
            <a:cxnSpLocks noChangeAspect="1" noEditPoints="1" noChangeArrowheads="1" noChangeShapeType="1"/>
            <a:endCxn id="14" idx="1"/>
          </p:cNvCxnSpPr>
          <p:nvPr/>
        </p:nvCxnSpPr>
        <p:spPr bwMode="auto">
          <a:xfrm>
            <a:off x="4283393" y="3310175"/>
            <a:ext cx="810577" cy="2461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Line 242">
            <a:extLst>
              <a:ext uri="{FF2B5EF4-FFF2-40B4-BE49-F238E27FC236}">
                <a16:creationId xmlns:a16="http://schemas.microsoft.com/office/drawing/2014/main" xmlns="" id="{BCFE9EC2-AE6B-7C48-BD4A-3751DE2FF3AE}"/>
              </a:ext>
            </a:extLst>
          </p:cNvPr>
          <p:cNvCxnSpPr>
            <a:cxnSpLocks noChangeAspect="1" noEditPoints="1" noChangeArrowheads="1" noChangeShapeType="1"/>
            <a:endCxn id="15" idx="1"/>
          </p:cNvCxnSpPr>
          <p:nvPr/>
        </p:nvCxnSpPr>
        <p:spPr bwMode="auto">
          <a:xfrm>
            <a:off x="4283393" y="3734435"/>
            <a:ext cx="4163359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Line 244">
            <a:extLst>
              <a:ext uri="{FF2B5EF4-FFF2-40B4-BE49-F238E27FC236}">
                <a16:creationId xmlns:a16="http://schemas.microsoft.com/office/drawing/2014/main" xmlns="" id="{A2C15A5B-7F2C-FD4C-987F-A130A5CDC61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283393" y="4136505"/>
            <a:ext cx="82424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" name="Line 246">
            <a:extLst>
              <a:ext uri="{FF2B5EF4-FFF2-40B4-BE49-F238E27FC236}">
                <a16:creationId xmlns:a16="http://schemas.microsoft.com/office/drawing/2014/main" xmlns="" id="{69EE9116-1854-DF4C-B360-9569B226DEDF}"/>
              </a:ext>
            </a:extLst>
          </p:cNvPr>
          <p:cNvCxnSpPr>
            <a:cxnSpLocks noChangeAspect="1" noEditPoints="1" noChangeArrowheads="1" noChangeShapeType="1"/>
            <a:endCxn id="17" idx="1"/>
          </p:cNvCxnSpPr>
          <p:nvPr/>
        </p:nvCxnSpPr>
        <p:spPr bwMode="auto">
          <a:xfrm flipV="1">
            <a:off x="4274186" y="4519930"/>
            <a:ext cx="4182113" cy="22991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248">
            <a:extLst>
              <a:ext uri="{FF2B5EF4-FFF2-40B4-BE49-F238E27FC236}">
                <a16:creationId xmlns:a16="http://schemas.microsoft.com/office/drawing/2014/main" xmlns="" id="{E9488319-0901-204F-8E56-28AE2FF1425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46782" y="2598420"/>
            <a:ext cx="3173700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ІІ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249">
            <a:extLst>
              <a:ext uri="{FF2B5EF4-FFF2-40B4-BE49-F238E27FC236}">
                <a16:creationId xmlns:a16="http://schemas.microsoft.com/office/drawing/2014/main" xmlns="" id="{FDA37F7F-3FE1-0F48-835E-3D32177D92B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93970" y="3052286"/>
            <a:ext cx="3173711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ІІІ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utoShape 250">
            <a:extLst>
              <a:ext uri="{FF2B5EF4-FFF2-40B4-BE49-F238E27FC236}">
                <a16:creationId xmlns:a16="http://schemas.microsoft.com/office/drawing/2014/main" xmlns="" id="{BC34D82D-B478-DD42-A4AA-8D9484D0B4C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46752" y="3474085"/>
            <a:ext cx="3173730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І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251">
            <a:extLst>
              <a:ext uri="{FF2B5EF4-FFF2-40B4-BE49-F238E27FC236}">
                <a16:creationId xmlns:a16="http://schemas.microsoft.com/office/drawing/2014/main" xmlns="" id="{4EB45E2D-7BB8-304E-A6B7-5F8AD8D4556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93970" y="3845560"/>
            <a:ext cx="3173730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AutoShape 252">
            <a:extLst>
              <a:ext uri="{FF2B5EF4-FFF2-40B4-BE49-F238E27FC236}">
                <a16:creationId xmlns:a16="http://schemas.microsoft.com/office/drawing/2014/main" xmlns="" id="{429A3BC2-11EA-314D-8962-74BF09C0586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56299" y="4259580"/>
            <a:ext cx="3173721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AutoShape 253">
            <a:extLst>
              <a:ext uri="{FF2B5EF4-FFF2-40B4-BE49-F238E27FC236}">
                <a16:creationId xmlns:a16="http://schemas.microsoft.com/office/drawing/2014/main" xmlns="" id="{E8705179-5F7D-E147-B4F3-50E7F9FC135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07640" y="4656615"/>
            <a:ext cx="3173715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VII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AutoShape 254">
            <a:extLst>
              <a:ext uri="{FF2B5EF4-FFF2-40B4-BE49-F238E27FC236}">
                <a16:creationId xmlns:a16="http://schemas.microsoft.com/office/drawing/2014/main" xmlns="" id="{CC41FA57-E69C-524A-B409-B6D12DFF4B7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46751" y="5045074"/>
            <a:ext cx="3183267" cy="7080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VIII</a:t>
            </a: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</a:t>
            </a:r>
            <a:endParaRPr lang="uk-UA" sz="12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uk-UA" sz="1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Д.І</a:t>
            </a: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0" name="Line 255">
            <a:extLst>
              <a:ext uri="{FF2B5EF4-FFF2-40B4-BE49-F238E27FC236}">
                <a16:creationId xmlns:a16="http://schemas.microsoft.com/office/drawing/2014/main" xmlns="" id="{5E843E52-588E-6E43-9095-45EAC330636F}"/>
              </a:ext>
            </a:extLst>
          </p:cNvPr>
          <p:cNvCxnSpPr>
            <a:cxnSpLocks noChangeAspect="1" noEditPoints="1" noChangeArrowheads="1" noChangeShapeType="1"/>
            <a:endCxn id="18" idx="1"/>
          </p:cNvCxnSpPr>
          <p:nvPr/>
        </p:nvCxnSpPr>
        <p:spPr bwMode="auto">
          <a:xfrm>
            <a:off x="4321493" y="4916965"/>
            <a:ext cx="78614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1" name="Line 256">
            <a:extLst>
              <a:ext uri="{FF2B5EF4-FFF2-40B4-BE49-F238E27FC236}">
                <a16:creationId xmlns:a16="http://schemas.microsoft.com/office/drawing/2014/main" xmlns="" id="{CC757C69-A52B-7A46-8D36-AB3320DB6F7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21493" y="5293439"/>
            <a:ext cx="4134806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2" name="AutoShape 257">
            <a:extLst>
              <a:ext uri="{FF2B5EF4-FFF2-40B4-BE49-F238E27FC236}">
                <a16:creationId xmlns:a16="http://schemas.microsoft.com/office/drawing/2014/main" xmlns="" id="{F931F545-8988-4B4C-B2F9-E2B70DB04EE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07640" y="5449570"/>
            <a:ext cx="3173714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суміші лікарських препаратів неорганічної природи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3" name="Line 258">
            <a:extLst>
              <a:ext uri="{FF2B5EF4-FFF2-40B4-BE49-F238E27FC236}">
                <a16:creationId xmlns:a16="http://schemas.microsoft.com/office/drawing/2014/main" xmlns="" id="{24C2B04B-2405-0D4F-9CF1-70B613111C2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283393" y="5760792"/>
            <a:ext cx="81057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53818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/>
              <a:t>Мета курсу:</a:t>
            </a:r>
            <a:r>
              <a:rPr lang="uk-UA" dirty="0"/>
              <a:t> Сформувати знання про методи аналізу лікарських препаратів.</a:t>
            </a:r>
            <a:endParaRPr lang="x-none" dirty="0"/>
          </a:p>
          <a:p>
            <a:pPr marL="0" indent="0">
              <a:buNone/>
            </a:pPr>
            <a:r>
              <a:rPr lang="uk-UA" b="1" dirty="0"/>
              <a:t>Завдання курсу:</a:t>
            </a:r>
            <a:endParaRPr lang="x-none" dirty="0"/>
          </a:p>
          <a:p>
            <a:pPr marL="0" indent="0">
              <a:buNone/>
            </a:pPr>
            <a:r>
              <a:rPr lang="uk-UA" b="1" dirty="0"/>
              <a:t>Теоретичні:</a:t>
            </a:r>
            <a:endParaRPr lang="x-none" dirty="0"/>
          </a:p>
          <a:p>
            <a:r>
              <a:rPr lang="uk-UA" dirty="0"/>
              <a:t>1. Сформувати знання про лікарські засоби, їх класифікацію відносно їх складу і будови, застосування та видів лікарських форм. </a:t>
            </a:r>
            <a:endParaRPr lang="x-none" dirty="0"/>
          </a:p>
          <a:p>
            <a:r>
              <a:rPr lang="uk-UA" dirty="0"/>
              <a:t>2. Сформувати знання про Державну фармакопею України; </a:t>
            </a:r>
            <a:r>
              <a:rPr lang="uk-UA" dirty="0" smtClean="0"/>
              <a:t>нормативно-технічну </a:t>
            </a:r>
            <a:r>
              <a:rPr lang="uk-UA" dirty="0"/>
              <a:t>документацію, згідно якої здійснюється аналіз лікарських засобів.</a:t>
            </a:r>
            <a:endParaRPr lang="x-none" b="1" dirty="0"/>
          </a:p>
          <a:p>
            <a:r>
              <a:rPr lang="uk-UA" dirty="0"/>
              <a:t>3. Сформувати знання про методи контролю якості, які використовуються при здійсненні аналізу лікарських  засобів.</a:t>
            </a:r>
            <a:endParaRPr lang="x-none" b="1" dirty="0"/>
          </a:p>
          <a:p>
            <a:pPr marL="0" indent="0">
              <a:buNone/>
            </a:pPr>
            <a:r>
              <a:rPr lang="uk-UA" b="1" dirty="0"/>
              <a:t>Практичні:</a:t>
            </a:r>
            <a:endParaRPr lang="x-none" dirty="0"/>
          </a:p>
          <a:p>
            <a:r>
              <a:rPr lang="uk-UA" dirty="0"/>
              <a:t>1. На основі теоретичних знань сформувати вміння здійснювати аналіз лікарських засобів </a:t>
            </a:r>
            <a:r>
              <a:rPr lang="uk-UA" dirty="0" err="1"/>
              <a:t>екстемпорального</a:t>
            </a:r>
            <a:r>
              <a:rPr lang="uk-UA" dirty="0"/>
              <a:t> виробництва виготовлених в аптеках та готових лікарських засобів виготовлених фармацевтичними підприємствами.</a:t>
            </a:r>
            <a:endParaRPr lang="x-non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997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2138A-4780-E042-B822-F63C40E4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Лікарські засоби</a:t>
            </a:r>
            <a:endParaRPr lang="x-none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43A28168-DFAF-7F4E-A899-DAE49AE6B19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099877" y="2339340"/>
            <a:ext cx="3992245" cy="76962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  <a:tab pos="498602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3" name="Line 3">
            <a:extLst>
              <a:ext uri="{FF2B5EF4-FFF2-40B4-BE49-F238E27FC236}">
                <a16:creationId xmlns:a16="http://schemas.microsoft.com/office/drawing/2014/main" xmlns="" id="{35ECEFF2-A859-544D-BD52-BADE8E6531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95682" y="3108960"/>
            <a:ext cx="0" cy="4191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A3AC7F9A-6CAE-AC4F-B6C1-C9514A1D7C3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906327" y="3528060"/>
            <a:ext cx="2385695" cy="3733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  <a:tab pos="4986020" algn="l"/>
              </a:tabLs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Якість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5" name="AutoShape 5">
            <a:extLst>
              <a:ext uri="{FF2B5EF4-FFF2-40B4-BE49-F238E27FC236}">
                <a16:creationId xmlns:a16="http://schemas.microsoft.com/office/drawing/2014/main" xmlns="" id="{220C28FB-798F-5B42-9951-D05FF7A34A4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4503737" y="3901440"/>
            <a:ext cx="532765" cy="28956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D7674213-75F6-3E42-97E1-9CC241DDE34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1666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A960B72A-7F02-F844-AB24-07FF56DDE40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9400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Безпечність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E916C253-8049-6547-8F79-21F61A0C2A5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4754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Ефективність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9" name="AutoShape 9">
            <a:extLst>
              <a:ext uri="{FF2B5EF4-FFF2-40B4-BE49-F238E27FC236}">
                <a16:creationId xmlns:a16="http://schemas.microsoft.com/office/drawing/2014/main" xmlns="" id="{6C6BBC76-1C54-CE4C-B3C0-909C36F6D6F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95682" y="3901440"/>
            <a:ext cx="0" cy="28956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0" name="AutoShape 10">
            <a:extLst>
              <a:ext uri="{FF2B5EF4-FFF2-40B4-BE49-F238E27FC236}">
                <a16:creationId xmlns:a16="http://schemas.microsoft.com/office/drawing/2014/main" xmlns="" id="{28766721-74FE-5F46-AAA8-22328C15A27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47547" y="3916680"/>
            <a:ext cx="588010" cy="27432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88B847BD-C629-E041-BB73-C023F114A73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27742" y="4747260"/>
            <a:ext cx="1622425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42" name="AutoShape 12">
            <a:extLst>
              <a:ext uri="{FF2B5EF4-FFF2-40B4-BE49-F238E27FC236}">
                <a16:creationId xmlns:a16="http://schemas.microsoft.com/office/drawing/2014/main" xmlns="" id="{812FEA76-ADE1-F948-82F4-40B1C24943E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88802" y="4495800"/>
            <a:ext cx="0" cy="2514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71556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3">
            <a:extLst>
              <a:ext uri="{FF2B5EF4-FFF2-40B4-BE49-F238E27FC236}">
                <a16:creationId xmlns:a16="http://schemas.microsoft.com/office/drawing/2014/main" xmlns="" id="{7196307B-6362-114A-BE66-DAD356861F8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7775" y="1935480"/>
            <a:ext cx="4686300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Сукупність методів, які дозволяють оцінити параметри якості біологічно активних речовин на всіх етапах існування ліків – від розробки та виробництва до реалізації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14">
            <a:extLst>
              <a:ext uri="{FF2B5EF4-FFF2-40B4-BE49-F238E27FC236}">
                <a16:creationId xmlns:a16="http://schemas.microsoft.com/office/drawing/2014/main" xmlns="" id="{B57B3494-18BA-1648-8CB9-3AB8B78090D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4570" y="1432560"/>
            <a:ext cx="0" cy="5029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AutoShape 15">
            <a:extLst>
              <a:ext uri="{FF2B5EF4-FFF2-40B4-BE49-F238E27FC236}">
                <a16:creationId xmlns:a16="http://schemas.microsoft.com/office/drawing/2014/main" xmlns="" id="{B274DA71-66B9-4445-84CA-3F9EE440121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122670" y="2788920"/>
            <a:ext cx="0" cy="2743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146B900E-0AC8-4045-A877-9239EE71E8C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41115" y="647700"/>
            <a:ext cx="4561840" cy="7848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8AC9AD1-8EE0-1D44-82C6-FDB154F903C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880610" y="3063240"/>
            <a:ext cx="2476500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контролю якості ліків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CD86FD0-2CD9-EE4E-8712-15665C187E5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40430" y="3802380"/>
            <a:ext cx="14401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Фармакопейний 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8204E2-BDD7-634A-80DB-A6F7DFCCAD8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98770" y="3848100"/>
            <a:ext cx="1440180" cy="7010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Постадійний контроль у процесі виробництва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3D4C03F-03C2-7242-AC05-BED2A25E7D3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11390" y="3848100"/>
            <a:ext cx="1440180" cy="929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0FDE711-04F0-E442-AEC5-DD45BA39617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41470" y="4923155"/>
            <a:ext cx="1440180" cy="4876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Експрес-аналіз в умовах аптеки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1B8840D-8CB7-BD4E-A1C8-9C6F9541E8A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57950" y="4923155"/>
            <a:ext cx="1653540" cy="472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Біофармацеватичний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4" name="AutoShape 23">
            <a:extLst>
              <a:ext uri="{FF2B5EF4-FFF2-40B4-BE49-F238E27FC236}">
                <a16:creationId xmlns:a16="http://schemas.microsoft.com/office/drawing/2014/main" xmlns="" id="{A2DCE05B-D874-1C4C-B9C5-786AE7D5A3D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4570" y="3406140"/>
            <a:ext cx="0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AutoShape 24">
            <a:extLst>
              <a:ext uri="{FF2B5EF4-FFF2-40B4-BE49-F238E27FC236}">
                <a16:creationId xmlns:a16="http://schemas.microsoft.com/office/drawing/2014/main" xmlns="" id="{5F92324F-1535-784A-838F-09FAE6A1DE7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10159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" name="AutoShape 25">
            <a:extLst>
              <a:ext uri="{FF2B5EF4-FFF2-40B4-BE49-F238E27FC236}">
                <a16:creationId xmlns:a16="http://schemas.microsoft.com/office/drawing/2014/main" xmlns="" id="{E3C53735-EA4B-FA4E-A42F-D08EA86A71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3707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" name="AutoShape 26">
            <a:extLst>
              <a:ext uri="{FF2B5EF4-FFF2-40B4-BE49-F238E27FC236}">
                <a16:creationId xmlns:a16="http://schemas.microsoft.com/office/drawing/2014/main" xmlns="" id="{BCD6EB0D-F71A-724B-8528-9CBA0007057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4363085" y="3406140"/>
            <a:ext cx="570865" cy="3962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AutoShape 27">
            <a:extLst>
              <a:ext uri="{FF2B5EF4-FFF2-40B4-BE49-F238E27FC236}">
                <a16:creationId xmlns:a16="http://schemas.microsoft.com/office/drawing/2014/main" xmlns="" id="{A9D9EA25-F7D1-894F-B586-F0033746014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11390" y="3406140"/>
            <a:ext cx="511175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753386F4-20EB-C643-8B14-AB55228275D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7775" y="5867400"/>
            <a:ext cx="4750435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Державна Фармакопея України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0" name="AutoShape 29">
            <a:extLst>
              <a:ext uri="{FF2B5EF4-FFF2-40B4-BE49-F238E27FC236}">
                <a16:creationId xmlns:a16="http://schemas.microsoft.com/office/drawing/2014/main" xmlns="" id="{115176AA-9F92-E849-B43D-0CC348DE148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084570" y="4549775"/>
            <a:ext cx="0" cy="13182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30">
            <a:extLst>
              <a:ext uri="{FF2B5EF4-FFF2-40B4-BE49-F238E27FC236}">
                <a16:creationId xmlns:a16="http://schemas.microsoft.com/office/drawing/2014/main" xmlns="" id="{217AB3BC-92A1-9746-913C-58DF2EED24D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258050" y="541020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" name="AutoShape 31">
            <a:extLst>
              <a:ext uri="{FF2B5EF4-FFF2-40B4-BE49-F238E27FC236}">
                <a16:creationId xmlns:a16="http://schemas.microsoft.com/office/drawing/2014/main" xmlns="" id="{4A8D6640-A046-7945-BF4B-6F519A136DE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781550" y="539496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4" name="AutoShape 32">
            <a:extLst>
              <a:ext uri="{FF2B5EF4-FFF2-40B4-BE49-F238E27FC236}">
                <a16:creationId xmlns:a16="http://schemas.microsoft.com/office/drawing/2014/main" xmlns="" id="{937D93D4-23D9-8E45-946F-70107ADBB9D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8402955" y="4777740"/>
            <a:ext cx="0" cy="10896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5" name="AutoShape 33">
            <a:extLst>
              <a:ext uri="{FF2B5EF4-FFF2-40B4-BE49-F238E27FC236}">
                <a16:creationId xmlns:a16="http://schemas.microsoft.com/office/drawing/2014/main" xmlns="" id="{B0B54EA6-4986-DF42-A8C3-7C1E21C8710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3950970" y="4305300"/>
            <a:ext cx="0" cy="15468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54765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2138A-4780-E042-B822-F63C40E4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Державна Фармакопея України (ДФУ)</a:t>
            </a:r>
            <a:endParaRPr lang="x-none" dirty="0"/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xmlns="" id="{837FB31F-A786-914C-9804-3A679776D89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52850" y="3450717"/>
            <a:ext cx="4686300" cy="13303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Основний документ, що регламентує стандарти якості лікарських засобів.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Правовий акт, що містить загальні вимоги до лікарських засобів, фармакопейні статті, а також методики контролю якості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35">
            <a:extLst>
              <a:ext uri="{FF2B5EF4-FFF2-40B4-BE49-F238E27FC236}">
                <a16:creationId xmlns:a16="http://schemas.microsoft.com/office/drawing/2014/main" xmlns="" id="{AA321284-2E49-634C-901E-7BE56B847B1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49645" y="2947797"/>
            <a:ext cx="0" cy="5029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AutoShape 36">
            <a:extLst>
              <a:ext uri="{FF2B5EF4-FFF2-40B4-BE49-F238E27FC236}">
                <a16:creationId xmlns:a16="http://schemas.microsoft.com/office/drawing/2014/main" xmlns="" id="{64771E64-7569-4941-9313-6CB21AACCBC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7745" y="4780407"/>
            <a:ext cx="635" cy="32321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3CE90B1-79DE-D145-810C-17A0164E260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06190" y="1987677"/>
            <a:ext cx="4561840" cy="96012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Державна Фармакопея України (ДФУ)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0BF0ED-E181-CD46-ABB6-03D106B7F50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205605" y="5103622"/>
            <a:ext cx="3825240" cy="112019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ДФУ має законодавчий характер. Її вимоги, що висуваються до лікарських засобів, обовʼязкові для всіх підприємств і установ України, які виробляють, зберегають, контролюють, реалізують і застосовують лікарські засоби, незалежно від форми власності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667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0C1B3F6E-6184-0944-A074-C483BD48147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36950" y="3993833"/>
            <a:ext cx="4561840" cy="7848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7BDF95C-78F0-DF4B-BCD8-B85D80BF912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32810" y="2134553"/>
            <a:ext cx="1295400" cy="647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Різноманітність обʼєктів дослідження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41">
            <a:extLst>
              <a:ext uri="{FF2B5EF4-FFF2-40B4-BE49-F238E27FC236}">
                <a16:creationId xmlns:a16="http://schemas.microsoft.com/office/drawing/2014/main" xmlns="" id="{6FBE748E-F9C7-CC46-AAB4-D780D200555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949190" y="3620453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AutoShape 42">
            <a:extLst>
              <a:ext uri="{FF2B5EF4-FFF2-40B4-BE49-F238E27FC236}">
                <a16:creationId xmlns:a16="http://schemas.microsoft.com/office/drawing/2014/main" xmlns="" id="{6CD962EB-89BB-FD4B-AEB3-B2B94841932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069715" y="31638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Особливості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AC193F2-36D1-4A47-8FF2-53CE09FE49C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70170" y="2134553"/>
            <a:ext cx="1295400" cy="647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Широкий діапазон концентрацій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AutoShape 44">
            <a:extLst>
              <a:ext uri="{FF2B5EF4-FFF2-40B4-BE49-F238E27FC236}">
                <a16:creationId xmlns:a16="http://schemas.microsoft.com/office/drawing/2014/main" xmlns="" id="{7DC3E234-F969-4448-96B2-287F4AA7E85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23410" y="2782253"/>
            <a:ext cx="0" cy="3810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AutoShape 45">
            <a:extLst>
              <a:ext uri="{FF2B5EF4-FFF2-40B4-BE49-F238E27FC236}">
                <a16:creationId xmlns:a16="http://schemas.microsoft.com/office/drawing/2014/main" xmlns="" id="{5295CAD5-8F62-6F4D-B330-4F4F90251B2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5528310" y="2782253"/>
            <a:ext cx="0" cy="3810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B2D12FE-8489-DC46-8F5B-971D5223710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78100" y="239078"/>
            <a:ext cx="2950210" cy="15925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Неорганічні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синтетичні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природні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індивідуальні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багатокомпонентні суміші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AutoShape 47">
            <a:extLst>
              <a:ext uri="{FF2B5EF4-FFF2-40B4-BE49-F238E27FC236}">
                <a16:creationId xmlns:a16="http://schemas.microsoft.com/office/drawing/2014/main" xmlns="" id="{0A0A865C-70F2-CF4F-BF64-DBFB3C3D73B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069715" y="1831658"/>
            <a:ext cx="0" cy="30289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48">
            <a:extLst>
              <a:ext uri="{FF2B5EF4-FFF2-40B4-BE49-F238E27FC236}">
                <a16:creationId xmlns:a16="http://schemas.microsoft.com/office/drawing/2014/main" xmlns="" id="{B8407984-DA28-AD47-A28E-E057AFC4271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713855" y="2656523"/>
            <a:ext cx="2098675" cy="965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контролю якості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Line 49">
            <a:extLst>
              <a:ext uri="{FF2B5EF4-FFF2-40B4-BE49-F238E27FC236}">
                <a16:creationId xmlns:a16="http://schemas.microsoft.com/office/drawing/2014/main" xmlns="" id="{F9903F30-A84A-3240-9372-7DB1E8541441}"/>
              </a:ext>
            </a:extLst>
          </p:cNvPr>
          <p:cNvCxnSpPr>
            <a:cxnSpLocks noChangeAspect="1" noEditPoints="1" noChangeArrowheads="1" noChangeShapeType="1"/>
            <a:stCxn id="4" idx="7"/>
          </p:cNvCxnSpPr>
          <p:nvPr/>
        </p:nvCxnSpPr>
        <p:spPr bwMode="auto">
          <a:xfrm flipV="1">
            <a:off x="7430724" y="3619818"/>
            <a:ext cx="2586" cy="48895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B0C5377-2A1E-584B-BCFA-7F4C4E63BA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08133" y="239078"/>
            <a:ext cx="2595233" cy="15925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Фармакопейний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Постадійний контроль у процесі виробництва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Експрес-аналіз в умовах аптеки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AutoShape 51">
            <a:extLst>
              <a:ext uri="{FF2B5EF4-FFF2-40B4-BE49-F238E27FC236}">
                <a16:creationId xmlns:a16="http://schemas.microsoft.com/office/drawing/2014/main" xmlns="" id="{DC23BE62-0596-564A-AE07-8F39C824650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799070" y="1831658"/>
            <a:ext cx="0" cy="82423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8BAE47A0-082A-9541-828F-FFE6A4C0A1D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970655" y="51577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8" name="Line 53">
            <a:extLst>
              <a:ext uri="{FF2B5EF4-FFF2-40B4-BE49-F238E27FC236}">
                <a16:creationId xmlns:a16="http://schemas.microsoft.com/office/drawing/2014/main" xmlns="" id="{056D18C1-380B-A343-9F3D-BB53D66AF06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949190" y="4731703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4500066-481A-CF4F-9B17-AB1CE1FE1AA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78100" y="5935028"/>
            <a:ext cx="3046095" cy="7848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</a:t>
            </a:r>
            <a:r>
              <a:rPr lang="uk-U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0" name="AutoShape 55">
            <a:extLst>
              <a:ext uri="{FF2B5EF4-FFF2-40B4-BE49-F238E27FC236}">
                <a16:creationId xmlns:a16="http://schemas.microsoft.com/office/drawing/2014/main" xmlns="" id="{2C97F612-2677-CF47-B6E2-22C8A2F3473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895850" y="5614988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AutoShape 56">
            <a:extLst>
              <a:ext uri="{FF2B5EF4-FFF2-40B4-BE49-F238E27FC236}">
                <a16:creationId xmlns:a16="http://schemas.microsoft.com/office/drawing/2014/main" xmlns="" id="{9DF7C7CF-BCFD-7C41-B2C3-E15409ADC0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18555" y="51577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Вимоги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2" name="Line 57">
            <a:extLst>
              <a:ext uri="{FF2B5EF4-FFF2-40B4-BE49-F238E27FC236}">
                <a16:creationId xmlns:a16="http://schemas.microsoft.com/office/drawing/2014/main" xmlns="" id="{903D211D-8B3E-8248-9DB7-562AD70E89B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197090" y="4779328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B1F1330-E0D2-B240-B50B-44F13931631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65569" y="5935028"/>
            <a:ext cx="2737794" cy="7848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Правильність</a:t>
            </a:r>
            <a:r>
              <a:rPr lang="uk-UA" sz="11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точність</a:t>
            </a:r>
            <a:r>
              <a:rPr lang="uk-UA" sz="11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специфічність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чутливість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економічність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4" name="AutoShape 59">
            <a:extLst>
              <a:ext uri="{FF2B5EF4-FFF2-40B4-BE49-F238E27FC236}">
                <a16:creationId xmlns:a16="http://schemas.microsoft.com/office/drawing/2014/main" xmlns="" id="{828322BD-06AE-4641-AC3E-37156C0F225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151370" y="5614988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666549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432F0C-3788-7340-981D-4B10E00D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дослідження лікарських препаратів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606FFB4-A6DB-7B4F-8E96-4D311A56A4E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617517" y="3310802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61">
            <a:extLst>
              <a:ext uri="{FF2B5EF4-FFF2-40B4-BE49-F238E27FC236}">
                <a16:creationId xmlns:a16="http://schemas.microsoft.com/office/drawing/2014/main" xmlns="" id="{4ECE77B1-5F7D-3242-8EF4-C1DCA63304E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763692" y="2938057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6" name="AutoShape 62">
            <a:extLst>
              <a:ext uri="{FF2B5EF4-FFF2-40B4-BE49-F238E27FC236}">
                <a16:creationId xmlns:a16="http://schemas.microsoft.com/office/drawing/2014/main" xmlns="" id="{4B49DE97-562C-FD4F-AD41-72176BB07C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51514" y="2480856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65">
            <a:extLst>
              <a:ext uri="{FF2B5EF4-FFF2-40B4-BE49-F238E27FC236}">
                <a16:creationId xmlns:a16="http://schemas.microsoft.com/office/drawing/2014/main" xmlns="" id="{8B683C3E-ECD2-2A40-B15C-E364F1F6C1C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396833" y="2480539"/>
            <a:ext cx="1793875" cy="45783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66">
            <a:extLst>
              <a:ext uri="{FF2B5EF4-FFF2-40B4-BE49-F238E27FC236}">
                <a16:creationId xmlns:a16="http://schemas.microsoft.com/office/drawing/2014/main" xmlns="" id="{F9C6A159-6C31-7749-B6D4-6F9EB60CE24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247812" y="2937422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9" name="AutoShape 67">
            <a:extLst>
              <a:ext uri="{FF2B5EF4-FFF2-40B4-BE49-F238E27FC236}">
                <a16:creationId xmlns:a16="http://schemas.microsoft.com/office/drawing/2014/main" xmlns="" id="{1827BEF9-D816-9842-93F6-C2F8F7C20A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51514" y="4676687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Line 68">
            <a:extLst>
              <a:ext uri="{FF2B5EF4-FFF2-40B4-BE49-F238E27FC236}">
                <a16:creationId xmlns:a16="http://schemas.microsoft.com/office/drawing/2014/main" xmlns="" id="{F82FB7D4-C1FF-CC4C-BAB1-30C21DB1804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763692" y="4249967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1" name="AutoShape 71">
            <a:extLst>
              <a:ext uri="{FF2B5EF4-FFF2-40B4-BE49-F238E27FC236}">
                <a16:creationId xmlns:a16="http://schemas.microsoft.com/office/drawing/2014/main" xmlns="" id="{1EB5DCDD-5BE9-024F-9BDA-EFDF6CB9716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396833" y="4676687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Line 72">
            <a:extLst>
              <a:ext uri="{FF2B5EF4-FFF2-40B4-BE49-F238E27FC236}">
                <a16:creationId xmlns:a16="http://schemas.microsoft.com/office/drawing/2014/main" xmlns="" id="{6A9B5A31-4E6D-E943-BAF3-686ED90325A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293771" y="4249967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129996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C7C388-4737-384C-97B3-EB2E514C8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Фізичні методи дослідження лікарських препаратів</a:t>
            </a:r>
            <a:endParaRPr lang="x-non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58598AA7-B13E-3448-B970-7A7C57BADF7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99728" y="3554413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E6A65E9-775A-4A46-A9CF-24560ECB0D0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63018" y="501364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Розчинність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Line 79">
            <a:extLst>
              <a:ext uri="{FF2B5EF4-FFF2-40B4-BE49-F238E27FC236}">
                <a16:creationId xmlns:a16="http://schemas.microsoft.com/office/drawing/2014/main" xmlns="" id="{7633AF3A-0716-7A42-A64E-4C910D9680C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334423" y="3143568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1C76A2-1503-9F42-9E96-7979951056B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9972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рН середовища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75E75F5-0392-6A41-AD2D-E073CF9DA02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279938" y="5013643"/>
            <a:ext cx="1295400" cy="6324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Прозорість та ступінь каламутності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0F49F71-B15D-C342-A077-FB4D60A34FD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51615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Густина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292D120-76FB-5D4B-A274-8FDE9B34A8F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42883" y="4944428"/>
            <a:ext cx="1295400" cy="6324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Ступінь забарвлення рідин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16D4292-A9CF-D44F-9DE9-C6B3CA8F63F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78158" y="5835968"/>
            <a:ext cx="1295400" cy="44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Показник заломлення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1D62D8B-09F7-4F4A-9ABA-F90C31A5E5B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9829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Вологість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6552D89-1E05-7145-9546-0C26B6CCEC2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563023" y="1690688"/>
            <a:ext cx="1295400" cy="9345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Температура плавлення, твердіння, кипіння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87">
            <a:extLst>
              <a:ext uri="{FF2B5EF4-FFF2-40B4-BE49-F238E27FC236}">
                <a16:creationId xmlns:a16="http://schemas.microsoft.com/office/drawing/2014/main" xmlns="" id="{7002EA94-88C6-E641-84CE-0A51BABFF2F4}"/>
              </a:ext>
            </a:extLst>
          </p:cNvPr>
          <p:cNvCxnSpPr>
            <a:cxnSpLocks noChangeAspect="1" noEditPoints="1" noChangeArrowheads="1" noChangeShapeType="1"/>
            <a:endCxn id="14" idx="2"/>
          </p:cNvCxnSpPr>
          <p:nvPr/>
        </p:nvCxnSpPr>
        <p:spPr bwMode="auto">
          <a:xfrm rot="5400000" flipH="1" flipV="1">
            <a:off x="4738186" y="3082511"/>
            <a:ext cx="929835" cy="1524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Line 88">
            <a:extLst>
              <a:ext uri="{FF2B5EF4-FFF2-40B4-BE49-F238E27FC236}">
                <a16:creationId xmlns:a16="http://schemas.microsoft.com/office/drawing/2014/main" xmlns="" id="{47B7F058-C85B-C548-8367-10831812DB0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740563" y="3143568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7" name="Line 89">
            <a:extLst>
              <a:ext uri="{FF2B5EF4-FFF2-40B4-BE49-F238E27FC236}">
                <a16:creationId xmlns:a16="http://schemas.microsoft.com/office/drawing/2014/main" xmlns="" id="{BACE9736-A8A5-EF4A-9478-1AD6A5B6B35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186083" y="3143568"/>
            <a:ext cx="0" cy="41084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8" name="Line 90">
            <a:extLst>
              <a:ext uri="{FF2B5EF4-FFF2-40B4-BE49-F238E27FC236}">
                <a16:creationId xmlns:a16="http://schemas.microsoft.com/office/drawing/2014/main" xmlns="" id="{42BAB158-AE76-6242-ACAC-4218CF47D0F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80143" y="4411663"/>
            <a:ext cx="0" cy="533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9" name="Line 91">
            <a:extLst>
              <a:ext uri="{FF2B5EF4-FFF2-40B4-BE49-F238E27FC236}">
                <a16:creationId xmlns:a16="http://schemas.microsoft.com/office/drawing/2014/main" xmlns="" id="{7420508F-AD3C-4E4B-B2CB-F6EF4796802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858423" y="4541203"/>
            <a:ext cx="0" cy="47244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0" name="Line 92">
            <a:extLst>
              <a:ext uri="{FF2B5EF4-FFF2-40B4-BE49-F238E27FC236}">
                <a16:creationId xmlns:a16="http://schemas.microsoft.com/office/drawing/2014/main" xmlns="" id="{B4158695-A0BC-FD47-A739-B55D284BE42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481483" y="4411663"/>
            <a:ext cx="0" cy="6400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1" name="Line 93">
            <a:extLst>
              <a:ext uri="{FF2B5EF4-FFF2-40B4-BE49-F238E27FC236}">
                <a16:creationId xmlns:a16="http://schemas.microsoft.com/office/drawing/2014/main" xmlns="" id="{F2832233-009A-A046-AA4C-B750AC43271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811558" y="4487228"/>
            <a:ext cx="0" cy="134937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296756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1921143-C21D-5A4F-AAFC-D02D8C22ABA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28085" y="1728470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7F8E2F6-88AD-3444-B716-A380BECC6BA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08495" y="3187700"/>
            <a:ext cx="1478280" cy="29908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Кількісний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96">
            <a:extLst>
              <a:ext uri="{FF2B5EF4-FFF2-40B4-BE49-F238E27FC236}">
                <a16:creationId xmlns:a16="http://schemas.microsoft.com/office/drawing/2014/main" xmlns="" id="{A1783F83-6669-E54B-BAF4-45902912D40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62780" y="1317625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6AC5780-807C-014B-BB3A-D993F4D93CB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28085" y="982980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рН середовища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A695C29-C701-F04B-ADE7-656F7D863B8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44515" y="982980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Зольність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CB89972-5997-584A-AC5F-FCB37B5AC0E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272280" y="3118485"/>
            <a:ext cx="1295400" cy="2762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E95657-DDAE-0949-94DB-EEFE9E40C16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191375" y="163830"/>
            <a:ext cx="1821180" cy="115379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Характеристичні числові показники жирів та олій: кислотне число, йодне число, число омилення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Line 105">
            <a:extLst>
              <a:ext uri="{FF2B5EF4-FFF2-40B4-BE49-F238E27FC236}">
                <a16:creationId xmlns:a16="http://schemas.microsoft.com/office/drawing/2014/main" xmlns="" id="{0DB9E952-5877-C341-8FA5-2D2A5E6DA45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68920" y="1317625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2" name="Line 106">
            <a:extLst>
              <a:ext uri="{FF2B5EF4-FFF2-40B4-BE49-F238E27FC236}">
                <a16:creationId xmlns:a16="http://schemas.microsoft.com/office/drawing/2014/main" xmlns="" id="{BB56DE6E-B25F-7A4D-A959-54D825B5700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314440" y="1317625"/>
            <a:ext cx="0" cy="41084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3" name="Line 107">
            <a:extLst>
              <a:ext uri="{FF2B5EF4-FFF2-40B4-BE49-F238E27FC236}">
                <a16:creationId xmlns:a16="http://schemas.microsoft.com/office/drawing/2014/main" xmlns="" id="{965F6785-671D-1C49-8D99-3C5034C82E6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919980" y="2661285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4" name="Line 109">
            <a:extLst>
              <a:ext uri="{FF2B5EF4-FFF2-40B4-BE49-F238E27FC236}">
                <a16:creationId xmlns:a16="http://schemas.microsoft.com/office/drawing/2014/main" xmlns="" id="{AF8B2769-096B-5842-890F-C7248452E43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609840" y="2585720"/>
            <a:ext cx="0" cy="6400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5" name="AutoShape 111">
            <a:extLst>
              <a:ext uri="{FF2B5EF4-FFF2-40B4-BE49-F238E27FC236}">
                <a16:creationId xmlns:a16="http://schemas.microsoft.com/office/drawing/2014/main" xmlns="" id="{DEA1346E-B2EE-B743-97E3-3787ED03FAD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57880" y="3738245"/>
            <a:ext cx="1379220" cy="6318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Неорганічні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B48F599-4939-AC40-8215-AA59BFEB732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179445" y="4667250"/>
            <a:ext cx="810895" cy="327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Катіони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7" name="AutoShape 113">
            <a:extLst>
              <a:ext uri="{FF2B5EF4-FFF2-40B4-BE49-F238E27FC236}">
                <a16:creationId xmlns:a16="http://schemas.microsoft.com/office/drawing/2014/main" xmlns="" id="{4549D90C-B3AA-B043-AC92-78E24688643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677285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F2AC78D-29BD-D74A-A503-BCCF118162A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09085" y="4667250"/>
            <a:ext cx="810895" cy="327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Аніони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AutoShape 120">
            <a:extLst>
              <a:ext uri="{FF2B5EF4-FFF2-40B4-BE49-F238E27FC236}">
                <a16:creationId xmlns:a16="http://schemas.microsoft.com/office/drawing/2014/main" xmlns="" id="{416064B8-85FE-EF41-BA01-88A56954EF1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27295" y="3738245"/>
            <a:ext cx="1379220" cy="6318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E179F54-FB45-3A48-BA99-E8D5BF109BC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80000" y="4667250"/>
            <a:ext cx="1326515" cy="4419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Характеристичні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1" name="AutoShape 124">
            <a:extLst>
              <a:ext uri="{FF2B5EF4-FFF2-40B4-BE49-F238E27FC236}">
                <a16:creationId xmlns:a16="http://schemas.microsoft.com/office/drawing/2014/main" xmlns="" id="{A2701C83-AB96-4F4E-A02C-004D6E3536D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735320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AutoShape 125">
            <a:extLst>
              <a:ext uri="{FF2B5EF4-FFF2-40B4-BE49-F238E27FC236}">
                <a16:creationId xmlns:a16="http://schemas.microsoft.com/office/drawing/2014/main" xmlns="" id="{01393F22-C386-2F4A-8373-3E09FC7F691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71340" y="3394710"/>
            <a:ext cx="0" cy="3429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AutoShape 126">
            <a:extLst>
              <a:ext uri="{FF2B5EF4-FFF2-40B4-BE49-F238E27FC236}">
                <a16:creationId xmlns:a16="http://schemas.microsoft.com/office/drawing/2014/main" xmlns="" id="{19B3E448-C660-2B42-A689-9F73FE08CD7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453380" y="3377565"/>
            <a:ext cx="0" cy="3429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AutoShape 127">
            <a:extLst>
              <a:ext uri="{FF2B5EF4-FFF2-40B4-BE49-F238E27FC236}">
                <a16:creationId xmlns:a16="http://schemas.microsoft.com/office/drawing/2014/main" xmlns="" id="{4DC34563-B8C4-344F-B3F3-C4E184E9E35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00825" y="3720465"/>
            <a:ext cx="1379220" cy="3676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Гравіметрія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AutoShape 128">
            <a:extLst>
              <a:ext uri="{FF2B5EF4-FFF2-40B4-BE49-F238E27FC236}">
                <a16:creationId xmlns:a16="http://schemas.microsoft.com/office/drawing/2014/main" xmlns="" id="{B2B72D1E-B706-DE43-8B81-B6B6C4BA332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66865" y="4370070"/>
            <a:ext cx="1733550" cy="6477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Обʼємні методи (титриметричні)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6" name="AutoShape 129">
            <a:extLst>
              <a:ext uri="{FF2B5EF4-FFF2-40B4-BE49-F238E27FC236}">
                <a16:creationId xmlns:a16="http://schemas.microsoft.com/office/drawing/2014/main" xmlns="" id="{433C86BA-93D8-BA4A-B2E1-F88ED547A42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980045" y="501777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A2C45AC-46F4-A94D-A367-0D38CD80ED7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80001" y="5337810"/>
            <a:ext cx="2240280" cy="9861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Кислотно-основне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Окисно-відновне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Осаджувальне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Комплексонометрія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BC1AF2A-0EC7-B648-89C5-73A764C7451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686040" y="5337810"/>
            <a:ext cx="1326515" cy="98615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Титрування в неводному середовищі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9" name="AutoShape 132">
            <a:extLst>
              <a:ext uri="{FF2B5EF4-FFF2-40B4-BE49-F238E27FC236}">
                <a16:creationId xmlns:a16="http://schemas.microsoft.com/office/drawing/2014/main" xmlns="" id="{E1024F19-ECD8-8643-8479-8F37C2325D0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08495" y="501777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0" name="AutoShape 133">
            <a:extLst>
              <a:ext uri="{FF2B5EF4-FFF2-40B4-BE49-F238E27FC236}">
                <a16:creationId xmlns:a16="http://schemas.microsoft.com/office/drawing/2014/main" xmlns="" id="{EF6CDEE8-AB01-DF40-A968-75EC8E36C40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20280" y="3486150"/>
            <a:ext cx="0" cy="23431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134">
            <a:extLst>
              <a:ext uri="{FF2B5EF4-FFF2-40B4-BE49-F238E27FC236}">
                <a16:creationId xmlns:a16="http://schemas.microsoft.com/office/drawing/2014/main" xmlns="" id="{1E1F1FCC-7977-424B-A416-541CE6CB5F2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105140" y="3486150"/>
            <a:ext cx="0" cy="8839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2" name="AutoShape 186">
            <a:extLst>
              <a:ext uri="{FF2B5EF4-FFF2-40B4-BE49-F238E27FC236}">
                <a16:creationId xmlns:a16="http://schemas.microsoft.com/office/drawing/2014/main" xmlns="" id="{3947914C-1DE2-B14B-A6E3-C08A1CD669A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71340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78296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664</Words>
  <Application>Microsoft Macintosh PowerPoint</Application>
  <PresentationFormat>Произвольный</PresentationFormat>
  <Paragraphs>188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аналіз НЕРГАНІЧНИХ лікарських препаратів</vt:lpstr>
      <vt:lpstr>Мета та завдання курсу</vt:lpstr>
      <vt:lpstr>Лікарські засоби</vt:lpstr>
      <vt:lpstr>Слайд 4</vt:lpstr>
      <vt:lpstr>Державна Фармакопея України (ДФУ)</vt:lpstr>
      <vt:lpstr>Слайд 6</vt:lpstr>
      <vt:lpstr>Методи дослідження лікарських препаратів</vt:lpstr>
      <vt:lpstr>Фізичні методи дослідження лікарських препаратів</vt:lpstr>
      <vt:lpstr>Слайд 9</vt:lpstr>
      <vt:lpstr>Аналіз Катіонів</vt:lpstr>
      <vt:lpstr>Аналіз Катіонів</vt:lpstr>
      <vt:lpstr>Слайд 12</vt:lpstr>
      <vt:lpstr>Біологічні методи дослідження лікарських препаратів</vt:lpstr>
      <vt:lpstr>Аналіз лікарських засобів неорганічної природи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лікарських препаратів</dc:title>
  <dc:creator>Daniel Rechitsky</dc:creator>
  <cp:lastModifiedBy>Александр</cp:lastModifiedBy>
  <cp:revision>11</cp:revision>
  <dcterms:created xsi:type="dcterms:W3CDTF">2020-07-10T09:02:11Z</dcterms:created>
  <dcterms:modified xsi:type="dcterms:W3CDTF">2020-07-21T12:11:04Z</dcterms:modified>
</cp:coreProperties>
</file>