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6" r:id="rId11"/>
    <p:sldId id="277" r:id="rId12"/>
    <p:sldId id="265" r:id="rId13"/>
    <p:sldId id="266" r:id="rId14"/>
    <p:sldId id="27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2C2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65445" autoAdjust="0"/>
    <p:restoredTop sz="94660"/>
  </p:normalViewPr>
  <p:slideViewPr>
    <p:cSldViewPr snapToGrid="0">
      <p:cViewPr varScale="1">
        <p:scale>
          <a:sx n="52" d="100"/>
          <a:sy n="52" d="100"/>
        </p:scale>
        <p:origin x="-130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4379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525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134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324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0711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1736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3855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4626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0054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789611"/>
            <a:ext cx="10515600" cy="4387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D79ED-3FA7-4EF8-964B-EB8BCFAB02F8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6200000">
            <a:off x="-610475" y="4914981"/>
            <a:ext cx="896556" cy="324395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 rot="16200000">
            <a:off x="-2113768" y="2546065"/>
            <a:ext cx="3888671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Find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m</a:t>
            </a:r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ore PowerPoint templates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on </a:t>
            </a:r>
            <a:r>
              <a:rPr lang="bs-Latn-BA" sz="1200" b="1" baseline="0" dirty="0">
                <a:solidFill>
                  <a:schemeClr val="bg1">
                    <a:lumMod val="65000"/>
                  </a:schemeClr>
                </a:solidFill>
              </a:rPr>
              <a:t>prezentr.com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!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734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72C2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4800" cap="all" dirty="0"/>
              <a:t>аналіз НЕРГАНІЧНИХ лікарських препаратів</a:t>
            </a:r>
            <a:endParaRPr lang="x-none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uk-UA" sz="1600" dirty="0" smtClean="0"/>
              <a:t>Вибіркова навчальна дисципліна </a:t>
            </a:r>
          </a:p>
          <a:p>
            <a:pPr>
              <a:lnSpc>
                <a:spcPct val="100000"/>
              </a:lnSpc>
            </a:pPr>
            <a:r>
              <a:rPr lang="uk-UA" sz="1600" dirty="0" smtClean="0"/>
              <a:t>Освітня програма </a:t>
            </a:r>
            <a:r>
              <a:rPr lang="uk-UA" sz="1600" dirty="0" err="1" smtClean="0"/>
              <a:t>“Середня</a:t>
            </a:r>
            <a:r>
              <a:rPr lang="uk-UA" sz="1600" dirty="0" smtClean="0"/>
              <a:t> освіта (хімія)” </a:t>
            </a:r>
          </a:p>
          <a:p>
            <a:pPr>
              <a:lnSpc>
                <a:spcPct val="100000"/>
              </a:lnSpc>
            </a:pPr>
            <a:r>
              <a:rPr lang="uk-UA" sz="1600" dirty="0" smtClean="0"/>
              <a:t>Перший (бакалаврський) рівень вищої освіти </a:t>
            </a:r>
          </a:p>
          <a:p>
            <a:pPr>
              <a:lnSpc>
                <a:spcPct val="100000"/>
              </a:lnSpc>
            </a:pPr>
            <a:r>
              <a:rPr lang="uk-UA" sz="1600" dirty="0" smtClean="0"/>
              <a:t>Спеціальність 014.06 Середня освіта (хімія) </a:t>
            </a:r>
          </a:p>
          <a:p>
            <a:pPr>
              <a:lnSpc>
                <a:spcPct val="100000"/>
              </a:lnSpc>
            </a:pPr>
            <a:r>
              <a:rPr lang="uk-UA" sz="1600" dirty="0" smtClean="0"/>
              <a:t>Семестр викладання 7</a:t>
            </a:r>
          </a:p>
          <a:p>
            <a:pPr>
              <a:lnSpc>
                <a:spcPct val="100000"/>
              </a:lnSpc>
            </a:pPr>
            <a:r>
              <a:rPr lang="uk-UA" sz="1600" dirty="0" smtClean="0"/>
              <a:t>Група 441</a:t>
            </a:r>
            <a:endParaRPr lang="uk-UA" sz="16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3A500D8-0A41-4840-882F-F1E29BCB44C5}"/>
              </a:ext>
            </a:extLst>
          </p:cNvPr>
          <p:cNvSpPr/>
          <p:nvPr/>
        </p:nvSpPr>
        <p:spPr>
          <a:xfrm>
            <a:off x="7086600" y="298909"/>
            <a:ext cx="6096000" cy="10277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Херсонський державний університет</a:t>
            </a:r>
            <a:endParaRPr lang="x-none" sz="16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Медичний факультет</a:t>
            </a:r>
            <a:endParaRPr lang="x-none" sz="16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Кафедра хімії та фармації</a:t>
            </a:r>
            <a:endParaRPr lang="x-none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20928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E61DEE-A597-0C46-94B6-32949C9C6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Аналіз Катіонів</a:t>
            </a:r>
            <a:endParaRPr lang="x-none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xmlns="" id="{3A1B868A-E1D1-234E-A20A-4DBFE1CF0DD8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38200" y="3162300"/>
            <a:ext cx="3723653" cy="1869438"/>
          </a:xfrm>
          <a:prstGeom prst="ellipse">
            <a:avLst/>
          </a:prstGeom>
          <a:solidFill>
            <a:srgbClr val="FFFFFF"/>
          </a:solidFill>
          <a:ln w="57150" cmpd="thickThin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uk-UA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Аналіз катіонів</a:t>
            </a:r>
            <a:endParaRPr lang="x-none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5" name="Line 187">
            <a:extLst>
              <a:ext uri="{FF2B5EF4-FFF2-40B4-BE49-F238E27FC236}">
                <a16:creationId xmlns:a16="http://schemas.microsoft.com/office/drawing/2014/main" xmlns="" id="{0800F26F-DDF4-7541-B4B0-84A75B005625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5234940" y="2043746"/>
            <a:ext cx="0" cy="419099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6" name="Line 188">
            <a:extLst>
              <a:ext uri="{FF2B5EF4-FFF2-40B4-BE49-F238E27FC236}">
                <a16:creationId xmlns:a16="http://schemas.microsoft.com/office/drawing/2014/main" xmlns="" id="{FE0C51D8-D8E8-0948-B080-FC8084141B62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5234940" y="2043746"/>
            <a:ext cx="288036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7" name="AutoShape 189">
            <a:extLst>
              <a:ext uri="{FF2B5EF4-FFF2-40B4-BE49-F238E27FC236}">
                <a16:creationId xmlns:a16="http://schemas.microsoft.com/office/drawing/2014/main" xmlns="" id="{8C659805-A3A3-8F41-A48B-C34B84091AC7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115300" y="1687194"/>
            <a:ext cx="2110740" cy="71310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Аналіз катіонів 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І аналітичної групи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8" name="Line 208">
            <a:extLst>
              <a:ext uri="{FF2B5EF4-FFF2-40B4-BE49-F238E27FC236}">
                <a16:creationId xmlns:a16="http://schemas.microsoft.com/office/drawing/2014/main" xmlns="" id="{919F55CA-4673-D74B-9CF0-3FE12E54F72B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5234940" y="2892106"/>
            <a:ext cx="288036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9" name="Line 210">
            <a:extLst>
              <a:ext uri="{FF2B5EF4-FFF2-40B4-BE49-F238E27FC236}">
                <a16:creationId xmlns:a16="http://schemas.microsoft.com/office/drawing/2014/main" xmlns="" id="{B523BF69-5E10-8D42-A8A5-E036C353A8A9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5234940" y="3740467"/>
            <a:ext cx="288036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0" name="AutoShape 212">
            <a:extLst>
              <a:ext uri="{FF2B5EF4-FFF2-40B4-BE49-F238E27FC236}">
                <a16:creationId xmlns:a16="http://schemas.microsoft.com/office/drawing/2014/main" xmlns="" id="{475D944D-693E-9544-A075-D933F6E863ED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115300" y="2535554"/>
            <a:ext cx="2110740" cy="71310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Аналіз катіонів 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ІІ аналітичної групи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AutoShape 213">
            <a:extLst>
              <a:ext uri="{FF2B5EF4-FFF2-40B4-BE49-F238E27FC236}">
                <a16:creationId xmlns:a16="http://schemas.microsoft.com/office/drawing/2014/main" xmlns="" id="{5DDA439E-8C0B-9648-BAF1-94D830C9D7BD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115300" y="3383915"/>
            <a:ext cx="2110740" cy="71310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Аналіз катіонів 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ІІІ аналітичної групи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2" name="Line 214">
            <a:extLst>
              <a:ext uri="{FF2B5EF4-FFF2-40B4-BE49-F238E27FC236}">
                <a16:creationId xmlns:a16="http://schemas.microsoft.com/office/drawing/2014/main" xmlns="" id="{424F8E4F-CD21-EA40-BC4E-DC5659DDC371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5234940" y="4583110"/>
            <a:ext cx="288036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3" name="AutoShape 215">
            <a:extLst>
              <a:ext uri="{FF2B5EF4-FFF2-40B4-BE49-F238E27FC236}">
                <a16:creationId xmlns:a16="http://schemas.microsoft.com/office/drawing/2014/main" xmlns="" id="{0319B9D8-AE5B-1E4B-8067-2E46F104EF82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124825" y="4222114"/>
            <a:ext cx="2110740" cy="71310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Аналіз катіонів 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І</a:t>
            </a:r>
            <a:r>
              <a:rPr lang="en-US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</a:t>
            </a: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аналітичної групи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4" name="Line 216">
            <a:extLst>
              <a:ext uri="{FF2B5EF4-FFF2-40B4-BE49-F238E27FC236}">
                <a16:creationId xmlns:a16="http://schemas.microsoft.com/office/drawing/2014/main" xmlns="" id="{659C4B4D-8B4E-324F-AE71-C1EA62139EAF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5234940" y="5409245"/>
            <a:ext cx="288036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5" name="AutoShape 217">
            <a:extLst>
              <a:ext uri="{FF2B5EF4-FFF2-40B4-BE49-F238E27FC236}">
                <a16:creationId xmlns:a16="http://schemas.microsoft.com/office/drawing/2014/main" xmlns="" id="{199DE953-47E1-2145-9721-038E953C60DC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124825" y="5050154"/>
            <a:ext cx="2110740" cy="71310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Аналіз катіонів 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</a:t>
            </a: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аналітичної групи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6" name="Line 218">
            <a:extLst>
              <a:ext uri="{FF2B5EF4-FFF2-40B4-BE49-F238E27FC236}">
                <a16:creationId xmlns:a16="http://schemas.microsoft.com/office/drawing/2014/main" xmlns="" id="{44C26D8D-11D9-3A49-9C73-857D21552604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5234940" y="6234741"/>
            <a:ext cx="2889885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7" name="AutoShape 219">
            <a:extLst>
              <a:ext uri="{FF2B5EF4-FFF2-40B4-BE49-F238E27FC236}">
                <a16:creationId xmlns:a16="http://schemas.microsoft.com/office/drawing/2014/main" xmlns="" id="{9A7148D2-1EAF-344C-9ED0-E19A9AB5488A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124825" y="5878194"/>
            <a:ext cx="2110740" cy="71309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Аналіз катіонів 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</a:t>
            </a: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І аналітичної групи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0536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A99E5D-49A0-0C46-A0DF-881437CFC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Аналіз Катіонів</a:t>
            </a:r>
            <a:endParaRPr lang="x-none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xmlns="" id="{4351B554-7CB7-F14D-9C13-2F60A5B03133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77385" y="3022117"/>
            <a:ext cx="2827655" cy="2023577"/>
          </a:xfrm>
          <a:prstGeom prst="ellipse">
            <a:avLst/>
          </a:prstGeom>
          <a:solidFill>
            <a:srgbClr val="FFFFFF"/>
          </a:solidFill>
          <a:ln w="57150" cmpd="thickThin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uk-UA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Аналіз катіонів</a:t>
            </a:r>
            <a:endParaRPr lang="x-none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5" name="Line 221">
            <a:extLst>
              <a:ext uri="{FF2B5EF4-FFF2-40B4-BE49-F238E27FC236}">
                <a16:creationId xmlns:a16="http://schemas.microsoft.com/office/drawing/2014/main" xmlns="" id="{8938376E-7B6C-A14A-9DBC-17FF7AFE5BF6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3940932" y="2705100"/>
            <a:ext cx="11547" cy="2908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6" name="Line 222">
            <a:extLst>
              <a:ext uri="{FF2B5EF4-FFF2-40B4-BE49-F238E27FC236}">
                <a16:creationId xmlns:a16="http://schemas.microsoft.com/office/drawing/2014/main" xmlns="" id="{12D133DE-DD80-A74D-822C-2ECD282B6AF2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3952479" y="2711450"/>
            <a:ext cx="167616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7" name="AutoShape 223">
            <a:extLst>
              <a:ext uri="{FF2B5EF4-FFF2-40B4-BE49-F238E27FC236}">
                <a16:creationId xmlns:a16="http://schemas.microsoft.com/office/drawing/2014/main" xmlns="" id="{D9D437FD-FEA7-F045-BA58-8D1C6A5E816D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628639" y="2199164"/>
            <a:ext cx="3846197" cy="93344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Аналіз </a:t>
            </a:r>
            <a:r>
              <a:rPr lang="en-US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ан</a:t>
            </a: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іонів 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І аналітичної групи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8" name="Line 224">
            <a:extLst>
              <a:ext uri="{FF2B5EF4-FFF2-40B4-BE49-F238E27FC236}">
                <a16:creationId xmlns:a16="http://schemas.microsoft.com/office/drawing/2014/main" xmlns="" id="{EAF415D0-06D0-CF41-9C9F-75D67C4B08CD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3939538" y="4080011"/>
            <a:ext cx="1724424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9" name="Line 225">
            <a:extLst>
              <a:ext uri="{FF2B5EF4-FFF2-40B4-BE49-F238E27FC236}">
                <a16:creationId xmlns:a16="http://schemas.microsoft.com/office/drawing/2014/main" xmlns="" id="{348C458C-0473-AA4D-BA1F-150FDD50C8D6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3939538" y="5591810"/>
            <a:ext cx="1747048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0" name="AutoShape 226">
            <a:extLst>
              <a:ext uri="{FF2B5EF4-FFF2-40B4-BE49-F238E27FC236}">
                <a16:creationId xmlns:a16="http://schemas.microsoft.com/office/drawing/2014/main" xmlns="" id="{3DE9E469-EE0E-D84B-9E39-B70E57946A34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663962" y="3598940"/>
            <a:ext cx="3846196" cy="93343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Аналіз аніонів 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ІІ аналітичної групи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AutoShape 227">
            <a:extLst>
              <a:ext uri="{FF2B5EF4-FFF2-40B4-BE49-F238E27FC236}">
                <a16:creationId xmlns:a16="http://schemas.microsoft.com/office/drawing/2014/main" xmlns="" id="{B6EB211A-10FC-1C40-B54D-2743BA5836C1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686586" y="4998700"/>
            <a:ext cx="3846195" cy="93341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Аналіз аніонів 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ІІІ аналітичної групи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35764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xmlns="" id="{5AFD5ECB-4D23-D145-99F9-087075DA6358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715385" y="3210560"/>
            <a:ext cx="4561840" cy="1259840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Фізико-хімічні методи дослідження лікарських препаратів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5" name="Line 137">
            <a:extLst>
              <a:ext uri="{FF2B5EF4-FFF2-40B4-BE49-F238E27FC236}">
                <a16:creationId xmlns:a16="http://schemas.microsoft.com/office/drawing/2014/main" xmlns="" id="{CEFC754B-64F4-AD47-9B47-232B2AFBA537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4450080" y="2799715"/>
            <a:ext cx="0" cy="52578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5582594-9EBC-0943-AD7E-842456BEE290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715385" y="2308860"/>
            <a:ext cx="1295400" cy="49085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Оптичні методи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86D5F68-319D-5D4F-808B-B2921E7FDF5C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321935" y="4928235"/>
            <a:ext cx="1295400" cy="2762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Хроматографія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8" name="Line 142">
            <a:extLst>
              <a:ext uri="{FF2B5EF4-FFF2-40B4-BE49-F238E27FC236}">
                <a16:creationId xmlns:a16="http://schemas.microsoft.com/office/drawing/2014/main" xmlns="" id="{33017EF6-CD9C-E34C-A626-73E0C607A5A5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7856220" y="2799715"/>
            <a:ext cx="0" cy="62166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9" name="Line 144">
            <a:extLst>
              <a:ext uri="{FF2B5EF4-FFF2-40B4-BE49-F238E27FC236}">
                <a16:creationId xmlns:a16="http://schemas.microsoft.com/office/drawing/2014/main" xmlns="" id="{4D5ABEFF-7F05-1942-BAE3-73605294217E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5966460" y="4470400"/>
            <a:ext cx="0" cy="45783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E6D1EACF-C275-2E48-8C0F-2B6C8803D12C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121275" y="5524500"/>
            <a:ext cx="1675765" cy="92054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Тонкошарова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Газо-рідинна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Рідино-рідинна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Йон-обмінна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1" name="AutoShape 161">
            <a:extLst>
              <a:ext uri="{FF2B5EF4-FFF2-40B4-BE49-F238E27FC236}">
                <a16:creationId xmlns:a16="http://schemas.microsoft.com/office/drawing/2014/main" xmlns="" id="{1B9A074D-9842-EC4F-894C-D96FE434F985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5966460" y="5204460"/>
            <a:ext cx="0" cy="32004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C0EF28C2-3C6D-624E-8AB5-ED1A9B2F21C1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549936" y="339213"/>
            <a:ext cx="1675765" cy="153741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Рефрактометрія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Поляріметрія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Фотоколориметрія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Спектрофотометрія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Нефелометрія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Люмінісцентний аналіз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3" name="AutoShape 166">
            <a:extLst>
              <a:ext uri="{FF2B5EF4-FFF2-40B4-BE49-F238E27FC236}">
                <a16:creationId xmlns:a16="http://schemas.microsoft.com/office/drawing/2014/main" xmlns="" id="{EA6D111D-3907-5841-ADA0-14D7E30FF51D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4404360" y="1920240"/>
            <a:ext cx="0" cy="38862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63354837-541A-C646-AC34-3E997334F9C4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7178675" y="2308860"/>
            <a:ext cx="1295400" cy="49085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Електрохімічніметоди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5" name="AutoShape 178">
            <a:extLst>
              <a:ext uri="{FF2B5EF4-FFF2-40B4-BE49-F238E27FC236}">
                <a16:creationId xmlns:a16="http://schemas.microsoft.com/office/drawing/2014/main" xmlns="" id="{C9C3A2F1-E3F4-B84D-95A1-A95448090BDB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7856220" y="1920240"/>
            <a:ext cx="0" cy="38862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B63D1B9-6C94-694B-BA02-59208B7E5B78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995795" y="693174"/>
            <a:ext cx="1675765" cy="122770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Амперометрія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Кондуктометрія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Потенціометрія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Полярографія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Кулонометрія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285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8E9B6F2-E2D1-FF42-8A8A-CC15DEC5B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Біологічні методи дослідження лікарських препаратів</a:t>
            </a:r>
            <a:endParaRPr lang="x-none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xmlns="" id="{FBE3E5A8-ADFE-724A-8F1D-C1AD9FA400FC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815080" y="2419781"/>
            <a:ext cx="4561840" cy="1259840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Біологічні методи дослідження лікарських препаратів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3352584-8CC4-8A4B-B8AC-F5B20C42EAF7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191635" y="4136821"/>
            <a:ext cx="3642360" cy="48006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Для кількісної оцінки біологічно активних сполук природного походження та їх синтетичних аналогів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6" name="Line 182">
            <a:extLst>
              <a:ext uri="{FF2B5EF4-FFF2-40B4-BE49-F238E27FC236}">
                <a16:creationId xmlns:a16="http://schemas.microsoft.com/office/drawing/2014/main" xmlns="" id="{9293DAC8-4AA2-3F40-ACCD-F4E86182D967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6104255" y="3678986"/>
            <a:ext cx="0" cy="45783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8B10214B-8ADE-4A46-BD94-4C80B81D85EA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130675" y="4936921"/>
            <a:ext cx="3642360" cy="110991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Біологічні дослідження препарату проводяться на тваринах, винятково, на окремих ізольованих органах або частинах органів тварин. Звичайно обʼєктами біологічного дослідження є мавпи, собаки, кішки, миші, пацюки, морські свинки, жаби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8" name="AutoShape 184">
            <a:extLst>
              <a:ext uri="{FF2B5EF4-FFF2-40B4-BE49-F238E27FC236}">
                <a16:creationId xmlns:a16="http://schemas.microsoft.com/office/drawing/2014/main" xmlns="" id="{1B7B1CF4-6572-314A-85FB-1ED3BF3E3E62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5997575" y="4617516"/>
            <a:ext cx="0" cy="32004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3485250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BDB3E0-6DE2-114B-96DB-87E261FE9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Аналіз лікарських засобів неорганічної природи</a:t>
            </a:r>
            <a:endParaRPr lang="x-none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xmlns="" id="{11FEB9F4-CD7F-8F43-A308-4F42A32FF0FD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120005" y="3408609"/>
            <a:ext cx="3874453" cy="1636465"/>
          </a:xfrm>
          <a:prstGeom prst="ellipse">
            <a:avLst/>
          </a:prstGeom>
          <a:solidFill>
            <a:srgbClr val="FFFFFF"/>
          </a:solidFill>
          <a:ln w="57150" cmpd="thickThin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Аналіз лікарських засобів неорганічної природи</a:t>
            </a:r>
            <a:endParaRPr lang="x-none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5" name="Line 235">
            <a:extLst>
              <a:ext uri="{FF2B5EF4-FFF2-40B4-BE49-F238E27FC236}">
                <a16:creationId xmlns:a16="http://schemas.microsoft.com/office/drawing/2014/main" xmlns="" id="{D3460608-BB64-9C44-A684-73B6A7103E86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4283393" y="2504519"/>
            <a:ext cx="0" cy="3248574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6" name="Line 236">
            <a:extLst>
              <a:ext uri="{FF2B5EF4-FFF2-40B4-BE49-F238E27FC236}">
                <a16:creationId xmlns:a16="http://schemas.microsoft.com/office/drawing/2014/main" xmlns="" id="{EE249766-2482-F449-915A-E9E9FA8966C8}"/>
              </a:ext>
            </a:extLst>
          </p:cNvPr>
          <p:cNvCxnSpPr>
            <a:cxnSpLocks noChangeAspect="1" noEditPoints="1" noChangeArrowheads="1" noChangeShapeType="1"/>
            <a:endCxn id="7" idx="1"/>
          </p:cNvCxnSpPr>
          <p:nvPr/>
        </p:nvCxnSpPr>
        <p:spPr bwMode="auto">
          <a:xfrm>
            <a:off x="4274186" y="2504519"/>
            <a:ext cx="819784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7" name="AutoShape 237">
            <a:extLst>
              <a:ext uri="{FF2B5EF4-FFF2-40B4-BE49-F238E27FC236}">
                <a16:creationId xmlns:a16="http://schemas.microsoft.com/office/drawing/2014/main" xmlns="" id="{CC4B6F27-A9B3-E74C-8156-8D634BAD9C9F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093970" y="2244169"/>
            <a:ext cx="3187378" cy="5207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Лікарські речовини – похідні елементів І групи періодичної системи Д.І. Менделєєва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8" name="Line 238">
            <a:extLst>
              <a:ext uri="{FF2B5EF4-FFF2-40B4-BE49-F238E27FC236}">
                <a16:creationId xmlns:a16="http://schemas.microsoft.com/office/drawing/2014/main" xmlns="" id="{46D12724-5692-F542-A1C3-1C81514112ED}"/>
              </a:ext>
            </a:extLst>
          </p:cNvPr>
          <p:cNvCxnSpPr>
            <a:cxnSpLocks noChangeAspect="1" noEditPoints="1" noChangeArrowheads="1" noChangeShapeType="1"/>
            <a:endCxn id="13" idx="1"/>
          </p:cNvCxnSpPr>
          <p:nvPr/>
        </p:nvCxnSpPr>
        <p:spPr bwMode="auto">
          <a:xfrm>
            <a:off x="4283711" y="2858770"/>
            <a:ext cx="4163071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9" name="Line 239">
            <a:extLst>
              <a:ext uri="{FF2B5EF4-FFF2-40B4-BE49-F238E27FC236}">
                <a16:creationId xmlns:a16="http://schemas.microsoft.com/office/drawing/2014/main" xmlns="" id="{5765C1DC-9472-7D4E-99C0-1D0545C655EF}"/>
              </a:ext>
            </a:extLst>
          </p:cNvPr>
          <p:cNvCxnSpPr>
            <a:cxnSpLocks noChangeAspect="1" noEditPoints="1" noChangeArrowheads="1" noChangeShapeType="1"/>
            <a:endCxn id="14" idx="1"/>
          </p:cNvCxnSpPr>
          <p:nvPr/>
        </p:nvCxnSpPr>
        <p:spPr bwMode="auto">
          <a:xfrm>
            <a:off x="4283393" y="3310175"/>
            <a:ext cx="810577" cy="2461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" name="Line 242">
            <a:extLst>
              <a:ext uri="{FF2B5EF4-FFF2-40B4-BE49-F238E27FC236}">
                <a16:creationId xmlns:a16="http://schemas.microsoft.com/office/drawing/2014/main" xmlns="" id="{BCFE9EC2-AE6B-7C48-BD4A-3751DE2FF3AE}"/>
              </a:ext>
            </a:extLst>
          </p:cNvPr>
          <p:cNvCxnSpPr>
            <a:cxnSpLocks noChangeAspect="1" noEditPoints="1" noChangeArrowheads="1" noChangeShapeType="1"/>
            <a:endCxn id="15" idx="1"/>
          </p:cNvCxnSpPr>
          <p:nvPr/>
        </p:nvCxnSpPr>
        <p:spPr bwMode="auto">
          <a:xfrm>
            <a:off x="4283393" y="3734435"/>
            <a:ext cx="4163359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1" name="Line 244">
            <a:extLst>
              <a:ext uri="{FF2B5EF4-FFF2-40B4-BE49-F238E27FC236}">
                <a16:creationId xmlns:a16="http://schemas.microsoft.com/office/drawing/2014/main" xmlns="" id="{A2C15A5B-7F2C-FD4C-987F-A130A5CDC618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4283393" y="4136505"/>
            <a:ext cx="824247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2" name="Line 246">
            <a:extLst>
              <a:ext uri="{FF2B5EF4-FFF2-40B4-BE49-F238E27FC236}">
                <a16:creationId xmlns:a16="http://schemas.microsoft.com/office/drawing/2014/main" xmlns="" id="{69EE9116-1854-DF4C-B360-9569B226DEDF}"/>
              </a:ext>
            </a:extLst>
          </p:cNvPr>
          <p:cNvCxnSpPr>
            <a:cxnSpLocks noChangeAspect="1" noEditPoints="1" noChangeArrowheads="1" noChangeShapeType="1"/>
            <a:endCxn id="17" idx="1"/>
          </p:cNvCxnSpPr>
          <p:nvPr/>
        </p:nvCxnSpPr>
        <p:spPr bwMode="auto">
          <a:xfrm flipV="1">
            <a:off x="4274186" y="4519930"/>
            <a:ext cx="4182113" cy="22991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3" name="AutoShape 248">
            <a:extLst>
              <a:ext uri="{FF2B5EF4-FFF2-40B4-BE49-F238E27FC236}">
                <a16:creationId xmlns:a16="http://schemas.microsoft.com/office/drawing/2014/main" xmlns="" id="{E9488319-0901-204F-8E56-28AE2FF14253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446782" y="2598420"/>
            <a:ext cx="3173700" cy="5207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Лікарські речовини – похідні елементів ІІ групи періодичної системи Д.І. Менделєєва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4" name="AutoShape 249">
            <a:extLst>
              <a:ext uri="{FF2B5EF4-FFF2-40B4-BE49-F238E27FC236}">
                <a16:creationId xmlns:a16="http://schemas.microsoft.com/office/drawing/2014/main" xmlns="" id="{FDA37F7F-3FE1-0F48-835E-3D32177D92B4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093970" y="3052286"/>
            <a:ext cx="3173711" cy="5207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Лікарські речовини – похідні елементів ІІІ групи періодичної системи Д.І. Менделєєва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5" name="AutoShape 250">
            <a:extLst>
              <a:ext uri="{FF2B5EF4-FFF2-40B4-BE49-F238E27FC236}">
                <a16:creationId xmlns:a16="http://schemas.microsoft.com/office/drawing/2014/main" xmlns="" id="{BC34D82D-B478-DD42-A4AA-8D9484D0B4C2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446752" y="3474085"/>
            <a:ext cx="3173730" cy="5207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Лікарські речовини – похідні елементів І</a:t>
            </a:r>
            <a:r>
              <a:rPr lang="en-US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</a:t>
            </a: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групи періодичної системи Д.І. Менделєєва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6" name="AutoShape 251">
            <a:extLst>
              <a:ext uri="{FF2B5EF4-FFF2-40B4-BE49-F238E27FC236}">
                <a16:creationId xmlns:a16="http://schemas.microsoft.com/office/drawing/2014/main" xmlns="" id="{4EB45E2D-7BB8-304E-A6B7-5F8AD8D45564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093970" y="3845560"/>
            <a:ext cx="3173730" cy="5207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Лікарські речовини – похідні елементів </a:t>
            </a:r>
            <a:r>
              <a:rPr lang="en-US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</a:t>
            </a: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групи періодичної системи Д.І. Менделєєва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7" name="AutoShape 252">
            <a:extLst>
              <a:ext uri="{FF2B5EF4-FFF2-40B4-BE49-F238E27FC236}">
                <a16:creationId xmlns:a16="http://schemas.microsoft.com/office/drawing/2014/main" xmlns="" id="{429A3BC2-11EA-314D-8962-74BF09C0586C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456299" y="4259580"/>
            <a:ext cx="3173721" cy="5207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Лікарські речовини – похідні елементів </a:t>
            </a:r>
            <a:r>
              <a:rPr lang="en-US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VI</a:t>
            </a: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групи періодичної системи Д.І. Менделєєва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" name="AutoShape 253">
            <a:extLst>
              <a:ext uri="{FF2B5EF4-FFF2-40B4-BE49-F238E27FC236}">
                <a16:creationId xmlns:a16="http://schemas.microsoft.com/office/drawing/2014/main" xmlns="" id="{E8705179-5F7D-E147-B4F3-50E7F9FC1358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107640" y="4656615"/>
            <a:ext cx="3173715" cy="5207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Лікарські речовини – похідні елементів </a:t>
            </a:r>
            <a:r>
              <a:rPr lang="en-US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VII</a:t>
            </a: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групи періодичної системи Д.І. Менделєєва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" name="AutoShape 254">
            <a:extLst>
              <a:ext uri="{FF2B5EF4-FFF2-40B4-BE49-F238E27FC236}">
                <a16:creationId xmlns:a16="http://schemas.microsoft.com/office/drawing/2014/main" xmlns="" id="{CC41FA57-E69C-524A-B409-B6D12DFF4B7A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446751" y="5045074"/>
            <a:ext cx="3183267" cy="70801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</a:pPr>
            <a:r>
              <a:rPr lang="uk-UA" sz="1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Лікарські речовини – похідні елементів </a:t>
            </a:r>
            <a:r>
              <a:rPr lang="en-US" sz="1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VIII</a:t>
            </a:r>
            <a:r>
              <a:rPr lang="uk-UA" sz="1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групи періодичної системи </a:t>
            </a:r>
            <a:endParaRPr lang="uk-UA" sz="1200" b="1" i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uk-UA" sz="1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Д.І</a:t>
            </a:r>
            <a:r>
              <a:rPr lang="uk-UA" sz="1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Менделєєва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20" name="Line 255">
            <a:extLst>
              <a:ext uri="{FF2B5EF4-FFF2-40B4-BE49-F238E27FC236}">
                <a16:creationId xmlns:a16="http://schemas.microsoft.com/office/drawing/2014/main" xmlns="" id="{5E843E52-588E-6E43-9095-45EAC330636F}"/>
              </a:ext>
            </a:extLst>
          </p:cNvPr>
          <p:cNvCxnSpPr>
            <a:cxnSpLocks noChangeAspect="1" noEditPoints="1" noChangeArrowheads="1" noChangeShapeType="1"/>
            <a:endCxn id="18" idx="1"/>
          </p:cNvCxnSpPr>
          <p:nvPr/>
        </p:nvCxnSpPr>
        <p:spPr bwMode="auto">
          <a:xfrm>
            <a:off x="4321493" y="4916965"/>
            <a:ext cx="786147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1" name="Line 256">
            <a:extLst>
              <a:ext uri="{FF2B5EF4-FFF2-40B4-BE49-F238E27FC236}">
                <a16:creationId xmlns:a16="http://schemas.microsoft.com/office/drawing/2014/main" xmlns="" id="{CC757C69-A52B-7A46-8D36-AB3320DB6F70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4321493" y="5293439"/>
            <a:ext cx="4134806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2" name="AutoShape 257">
            <a:extLst>
              <a:ext uri="{FF2B5EF4-FFF2-40B4-BE49-F238E27FC236}">
                <a16:creationId xmlns:a16="http://schemas.microsoft.com/office/drawing/2014/main" xmlns="" id="{F931F545-8988-4B4C-B2F9-E2B70DB04EEA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107640" y="5449570"/>
            <a:ext cx="3173714" cy="5207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Аналіз суміші лікарських препаратів неорганічної природи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23" name="Line 258">
            <a:extLst>
              <a:ext uri="{FF2B5EF4-FFF2-40B4-BE49-F238E27FC236}">
                <a16:creationId xmlns:a16="http://schemas.microsoft.com/office/drawing/2014/main" xmlns="" id="{24C2B04B-2405-0D4F-9CF1-70B613111C21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4283393" y="5760792"/>
            <a:ext cx="810577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2538186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Мета та завдання курсу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b="1" dirty="0"/>
              <a:t>Мета курсу:</a:t>
            </a:r>
            <a:r>
              <a:rPr lang="uk-UA" dirty="0"/>
              <a:t> Сформувати знання про методи аналізу лікарських препаратів.</a:t>
            </a:r>
            <a:endParaRPr lang="x-none" dirty="0"/>
          </a:p>
          <a:p>
            <a:pPr marL="0" indent="0">
              <a:buNone/>
            </a:pPr>
            <a:r>
              <a:rPr lang="uk-UA" b="1" dirty="0"/>
              <a:t>Завдання курсу:</a:t>
            </a:r>
            <a:endParaRPr lang="x-none" dirty="0"/>
          </a:p>
          <a:p>
            <a:pPr marL="0" indent="0">
              <a:buNone/>
            </a:pPr>
            <a:r>
              <a:rPr lang="uk-UA" b="1" dirty="0"/>
              <a:t>Теоретичні:</a:t>
            </a:r>
            <a:endParaRPr lang="x-none" dirty="0"/>
          </a:p>
          <a:p>
            <a:r>
              <a:rPr lang="uk-UA" dirty="0"/>
              <a:t>1. Сформувати знання про лікарські засоби, їх класифікацію відносно їх складу і будови, застосування та видів лікарських форм. </a:t>
            </a:r>
            <a:endParaRPr lang="x-none" dirty="0"/>
          </a:p>
          <a:p>
            <a:r>
              <a:rPr lang="uk-UA" dirty="0"/>
              <a:t>2. Сформувати знання про Державну фармакопею України; </a:t>
            </a:r>
            <a:r>
              <a:rPr lang="uk-UA" dirty="0" smtClean="0"/>
              <a:t>нормативно-технічну </a:t>
            </a:r>
            <a:r>
              <a:rPr lang="uk-UA" dirty="0"/>
              <a:t>документацію, згідно якої здійснюється аналіз лікарських засобів.</a:t>
            </a:r>
            <a:endParaRPr lang="x-none" b="1" dirty="0"/>
          </a:p>
          <a:p>
            <a:r>
              <a:rPr lang="uk-UA" dirty="0"/>
              <a:t>3. Сформувати знання про методи контролю якості, які використовуються при здійсненні аналізу лікарських  засобів.</a:t>
            </a:r>
            <a:endParaRPr lang="x-none" b="1" dirty="0"/>
          </a:p>
          <a:p>
            <a:pPr marL="0" indent="0">
              <a:buNone/>
            </a:pPr>
            <a:r>
              <a:rPr lang="uk-UA" b="1" dirty="0"/>
              <a:t>Практичні:</a:t>
            </a:r>
            <a:endParaRPr lang="x-none" dirty="0"/>
          </a:p>
          <a:p>
            <a:r>
              <a:rPr lang="uk-UA" dirty="0"/>
              <a:t>1. На основі теоретичних знань сформувати вміння здійснювати аналіз лікарських засобів </a:t>
            </a:r>
            <a:r>
              <a:rPr lang="uk-UA" dirty="0" err="1"/>
              <a:t>екстемпорального</a:t>
            </a:r>
            <a:r>
              <a:rPr lang="uk-UA" dirty="0"/>
              <a:t> виробництва виготовлених в аптеках та готових лікарських засобів виготовлених фармацевтичними підприємствами.</a:t>
            </a:r>
            <a:endParaRPr lang="x-non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59971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32138A-4780-E042-B822-F63C40E46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Лікарські засоби</a:t>
            </a:r>
            <a:endParaRPr lang="x-none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xmlns="" id="{43A28168-DFAF-7F4E-A899-DAE49AE6B191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099877" y="2339340"/>
            <a:ext cx="3992245" cy="769620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  <a:tab pos="4986020" algn="l"/>
              </a:tabLst>
            </a:pPr>
            <a:r>
              <a:rPr lang="uk-UA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Лікарські засоби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8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33" name="Line 3">
            <a:extLst>
              <a:ext uri="{FF2B5EF4-FFF2-40B4-BE49-F238E27FC236}">
                <a16:creationId xmlns:a16="http://schemas.microsoft.com/office/drawing/2014/main" xmlns="" id="{35ECEFF2-A859-544D-BD52-BADE8E6531E9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6095682" y="3108960"/>
            <a:ext cx="0" cy="419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34" name="AutoShape 4">
            <a:extLst>
              <a:ext uri="{FF2B5EF4-FFF2-40B4-BE49-F238E27FC236}">
                <a16:creationId xmlns:a16="http://schemas.microsoft.com/office/drawing/2014/main" xmlns="" id="{A3AC7F9A-6CAE-AC4F-B6C1-C9514A1D7C39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906327" y="3528060"/>
            <a:ext cx="2385695" cy="3733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  <a:tab pos="4986020" algn="l"/>
              </a:tabLs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Якість лікарських засобів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35" name="AutoShape 5">
            <a:extLst>
              <a:ext uri="{FF2B5EF4-FFF2-40B4-BE49-F238E27FC236}">
                <a16:creationId xmlns:a16="http://schemas.microsoft.com/office/drawing/2014/main" xmlns="" id="{220C28FB-798F-5B42-9951-D05FF7A34A48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H="1">
            <a:off x="4503737" y="3901440"/>
            <a:ext cx="532765" cy="28956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xmlns="" id="{D7674213-75F6-3E42-97E1-9CC241DDE341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816667" y="4191000"/>
            <a:ext cx="1219835" cy="30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Якість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A960B72A-7F02-F844-AB24-07FF56DDE403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394007" y="4191000"/>
            <a:ext cx="1219835" cy="30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Безпечність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E916C253-8049-6547-8F79-21F61A0C2A5C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7047547" y="4191000"/>
            <a:ext cx="1219835" cy="30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Ефективність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39" name="AutoShape 9">
            <a:extLst>
              <a:ext uri="{FF2B5EF4-FFF2-40B4-BE49-F238E27FC236}">
                <a16:creationId xmlns:a16="http://schemas.microsoft.com/office/drawing/2014/main" xmlns="" id="{6C6BBC76-1C54-CE4C-B3C0-909C36F6D6F7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6095682" y="3901440"/>
            <a:ext cx="0" cy="28956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0" name="AutoShape 10">
            <a:extLst>
              <a:ext uri="{FF2B5EF4-FFF2-40B4-BE49-F238E27FC236}">
                <a16:creationId xmlns:a16="http://schemas.microsoft.com/office/drawing/2014/main" xmlns="" id="{28766721-74FE-5F46-AAA8-22328C15A276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047547" y="3916680"/>
            <a:ext cx="588010" cy="27432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88B847BD-C629-E041-BB73-C023F114A739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527742" y="4747260"/>
            <a:ext cx="1622425" cy="5029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Фармацевтичний аналіз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42" name="AutoShape 12">
            <a:extLst>
              <a:ext uri="{FF2B5EF4-FFF2-40B4-BE49-F238E27FC236}">
                <a16:creationId xmlns:a16="http://schemas.microsoft.com/office/drawing/2014/main" xmlns="" id="{812FEA76-ADE1-F948-82F4-40B1C24943E1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4388802" y="4495800"/>
            <a:ext cx="0" cy="25146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371556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utoShape 13">
            <a:extLst>
              <a:ext uri="{FF2B5EF4-FFF2-40B4-BE49-F238E27FC236}">
                <a16:creationId xmlns:a16="http://schemas.microsoft.com/office/drawing/2014/main" xmlns="" id="{7196307B-6362-114A-BE66-DAD356861F89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787775" y="1935480"/>
            <a:ext cx="4686300" cy="85344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Сукупність методів, які дозволяють оцінити параметри якості біологічно активних речовин на всіх етапах існування ліків – від розробки та виробництва до реалізації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6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5" name="Line 14">
            <a:extLst>
              <a:ext uri="{FF2B5EF4-FFF2-40B4-BE49-F238E27FC236}">
                <a16:creationId xmlns:a16="http://schemas.microsoft.com/office/drawing/2014/main" xmlns="" id="{B57B3494-18BA-1648-8CB9-3AB8B78090D3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6084570" y="1432560"/>
            <a:ext cx="0" cy="50292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16" name="AutoShape 15">
            <a:extLst>
              <a:ext uri="{FF2B5EF4-FFF2-40B4-BE49-F238E27FC236}">
                <a16:creationId xmlns:a16="http://schemas.microsoft.com/office/drawing/2014/main" xmlns="" id="{B274DA71-66B9-4445-84CA-3F9EE4401216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6122670" y="2788920"/>
            <a:ext cx="0" cy="27432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xmlns="" id="{146B900E-0AC8-4045-A877-9239EE71E8CD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841115" y="647700"/>
            <a:ext cx="4561840" cy="784860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Фармацевтичний аналіз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48AC9AD1-8EE0-1D44-82C6-FDB154F903C1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880610" y="3063240"/>
            <a:ext cx="2476500" cy="3429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Форми контролю якості ліків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CD86FD0-2CD9-EE4E-8712-15665C187E59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440430" y="3802380"/>
            <a:ext cx="1440180" cy="5029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Фармакопейний  аналіз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778204E2-BDD7-634A-80DB-A6F7DFCCAD86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398770" y="3848100"/>
            <a:ext cx="1440180" cy="70104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Постадійний контроль у процесі виробництва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03D4C03F-03C2-7242-AC05-BED2A25E7D37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7311390" y="3848100"/>
            <a:ext cx="1440180" cy="92964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Аналіз лікарських форм індивідуального виготовлення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60FDE711-04F0-E442-AEC5-DD45BA396173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141470" y="4923155"/>
            <a:ext cx="1440180" cy="4876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Експрес-аналіз в умовах аптеки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D1B8840D-8CB7-BD4E-A1C8-9C6F9541E8A0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457950" y="4923155"/>
            <a:ext cx="1653540" cy="47244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Біофармацеватичний аналіз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24" name="AutoShape 23">
            <a:extLst>
              <a:ext uri="{FF2B5EF4-FFF2-40B4-BE49-F238E27FC236}">
                <a16:creationId xmlns:a16="http://schemas.microsoft.com/office/drawing/2014/main" xmlns="" id="{A2DCE05B-D874-1C4C-B9C5-786AE7D5A3D0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6084570" y="3406140"/>
            <a:ext cx="0" cy="44196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5" name="AutoShape 24">
            <a:extLst>
              <a:ext uri="{FF2B5EF4-FFF2-40B4-BE49-F238E27FC236}">
                <a16:creationId xmlns:a16="http://schemas.microsoft.com/office/drawing/2014/main" xmlns="" id="{5F92324F-1535-784A-838F-09FAE6A1DE7D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5101590" y="3406140"/>
            <a:ext cx="0" cy="151638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6" name="AutoShape 25">
            <a:extLst>
              <a:ext uri="{FF2B5EF4-FFF2-40B4-BE49-F238E27FC236}">
                <a16:creationId xmlns:a16="http://schemas.microsoft.com/office/drawing/2014/main" xmlns="" id="{E3C53735-EA4B-FA4E-A42F-D08EA86A71E9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037070" y="3406140"/>
            <a:ext cx="0" cy="151638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7" name="AutoShape 26">
            <a:extLst>
              <a:ext uri="{FF2B5EF4-FFF2-40B4-BE49-F238E27FC236}">
                <a16:creationId xmlns:a16="http://schemas.microsoft.com/office/drawing/2014/main" xmlns="" id="{BCD6EB0D-F71A-724B-8528-9CBA0007057F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H="1">
            <a:off x="4363085" y="3406140"/>
            <a:ext cx="570865" cy="39624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8" name="AutoShape 27">
            <a:extLst>
              <a:ext uri="{FF2B5EF4-FFF2-40B4-BE49-F238E27FC236}">
                <a16:creationId xmlns:a16="http://schemas.microsoft.com/office/drawing/2014/main" xmlns="" id="{A9D9EA25-F7D1-894F-B586-F0033746014A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311390" y="3406140"/>
            <a:ext cx="511175" cy="44196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753386F4-20EB-C643-8B14-AB55228275DB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787775" y="5867400"/>
            <a:ext cx="4750435" cy="3429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Державна Фармакопея України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30" name="AutoShape 29">
            <a:extLst>
              <a:ext uri="{FF2B5EF4-FFF2-40B4-BE49-F238E27FC236}">
                <a16:creationId xmlns:a16="http://schemas.microsoft.com/office/drawing/2014/main" xmlns="" id="{115176AA-9F92-E849-B43D-0CC348DE148D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6084570" y="4549775"/>
            <a:ext cx="0" cy="131826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1" name="AutoShape 30">
            <a:extLst>
              <a:ext uri="{FF2B5EF4-FFF2-40B4-BE49-F238E27FC236}">
                <a16:creationId xmlns:a16="http://schemas.microsoft.com/office/drawing/2014/main" xmlns="" id="{217AB3BC-92A1-9746-913C-58DF2EED24DA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7258050" y="5410200"/>
            <a:ext cx="0" cy="45720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3" name="AutoShape 31">
            <a:extLst>
              <a:ext uri="{FF2B5EF4-FFF2-40B4-BE49-F238E27FC236}">
                <a16:creationId xmlns:a16="http://schemas.microsoft.com/office/drawing/2014/main" xmlns="" id="{4A8D6640-A046-7945-BF4B-6F519A136DE3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4781550" y="5394960"/>
            <a:ext cx="0" cy="45720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4" name="AutoShape 32">
            <a:extLst>
              <a:ext uri="{FF2B5EF4-FFF2-40B4-BE49-F238E27FC236}">
                <a16:creationId xmlns:a16="http://schemas.microsoft.com/office/drawing/2014/main" xmlns="" id="{937D93D4-23D9-8E45-946F-70107ADBB9DF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8402955" y="4777740"/>
            <a:ext cx="0" cy="108966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5" name="AutoShape 33">
            <a:extLst>
              <a:ext uri="{FF2B5EF4-FFF2-40B4-BE49-F238E27FC236}">
                <a16:creationId xmlns:a16="http://schemas.microsoft.com/office/drawing/2014/main" xmlns="" id="{B0B54EA6-4986-DF42-A8C3-7C1E21C8710B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3950970" y="4305300"/>
            <a:ext cx="0" cy="154686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3547657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32138A-4780-E042-B822-F63C40E46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Державна Фармакопея України (ДФУ)</a:t>
            </a:r>
            <a:endParaRPr lang="x-none" dirty="0"/>
          </a:p>
        </p:txBody>
      </p:sp>
      <p:sp>
        <p:nvSpPr>
          <p:cNvPr id="14" name="AutoShape 34">
            <a:extLst>
              <a:ext uri="{FF2B5EF4-FFF2-40B4-BE49-F238E27FC236}">
                <a16:creationId xmlns:a16="http://schemas.microsoft.com/office/drawing/2014/main" xmlns="" id="{837FB31F-A786-914C-9804-3A679776D895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752850" y="3450717"/>
            <a:ext cx="4686300" cy="1330325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Основний документ, що регламентує стандарти якості лікарських засобів. 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Правовий акт, що містить загальні вимоги до лікарських засобів, фармакопейні статті, а також методики контролю якості лікарських засобів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6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5" name="Line 35">
            <a:extLst>
              <a:ext uri="{FF2B5EF4-FFF2-40B4-BE49-F238E27FC236}">
                <a16:creationId xmlns:a16="http://schemas.microsoft.com/office/drawing/2014/main" xmlns="" id="{AA321284-2E49-634C-901E-7BE56B847B12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6049645" y="2947797"/>
            <a:ext cx="0" cy="50292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16" name="AutoShape 36">
            <a:extLst>
              <a:ext uri="{FF2B5EF4-FFF2-40B4-BE49-F238E27FC236}">
                <a16:creationId xmlns:a16="http://schemas.microsoft.com/office/drawing/2014/main" xmlns="" id="{64771E64-7569-4941-9313-6CB21AACCBC1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6087745" y="4780407"/>
            <a:ext cx="635" cy="32321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xmlns="" id="{43CE90B1-79DE-D145-810C-17A0164E260F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806190" y="1987677"/>
            <a:ext cx="4561840" cy="960120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Державна Фармакопея України (ДФУ)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370BF0ED-E181-CD46-ABB6-03D106B7F50A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205605" y="5103622"/>
            <a:ext cx="3825240" cy="112019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ДФУ має законодавчий характер. Її вимоги, що висуваються до лікарських засобів, обовʼязкові для всіх підприємств і установ України, які виробляють, зберегають, контролюють, реалізують і застосовують лікарські засоби, незалежно від форми власності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6675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xmlns="" id="{0C1B3F6E-6184-0944-A074-C483BD48147D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536950" y="3993833"/>
            <a:ext cx="4561840" cy="784860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Фармацевтичний аналіз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7BDF95C-78F0-DF4B-BCD8-B85D80BF9121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432810" y="2134553"/>
            <a:ext cx="1295400" cy="6477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Різноманітність обʼєктів дослідження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6" name="Line 41">
            <a:extLst>
              <a:ext uri="{FF2B5EF4-FFF2-40B4-BE49-F238E27FC236}">
                <a16:creationId xmlns:a16="http://schemas.microsoft.com/office/drawing/2014/main" xmlns="" id="{6FBE748E-F9C7-CC46-AAB4-D780D200555C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4949190" y="3620453"/>
            <a:ext cx="0" cy="37338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7" name="AutoShape 42">
            <a:extLst>
              <a:ext uri="{FF2B5EF4-FFF2-40B4-BE49-F238E27FC236}">
                <a16:creationId xmlns:a16="http://schemas.microsoft.com/office/drawing/2014/main" xmlns="" id="{6CD962EB-89BB-FD4B-AEB3-B2B948419322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069715" y="3163888"/>
            <a:ext cx="1824355" cy="4572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Особливості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AC193F2-36D1-4A47-8FF2-53CE09FE49CA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170170" y="2134553"/>
            <a:ext cx="1295400" cy="6477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Широкий діапазон концентрацій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9" name="AutoShape 44">
            <a:extLst>
              <a:ext uri="{FF2B5EF4-FFF2-40B4-BE49-F238E27FC236}">
                <a16:creationId xmlns:a16="http://schemas.microsoft.com/office/drawing/2014/main" xmlns="" id="{7DC3E234-F969-4448-96B2-287F4AA7E854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4423410" y="2782253"/>
            <a:ext cx="0" cy="3810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" name="AutoShape 45">
            <a:extLst>
              <a:ext uri="{FF2B5EF4-FFF2-40B4-BE49-F238E27FC236}">
                <a16:creationId xmlns:a16="http://schemas.microsoft.com/office/drawing/2014/main" xmlns="" id="{5295CAD5-8F62-6F4D-B330-4F4F90251B27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5528310" y="2782253"/>
            <a:ext cx="0" cy="3810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7B2D12FE-8489-DC46-8F5B-971D52237106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2578100" y="239078"/>
            <a:ext cx="2950210" cy="15925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Неорганічні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органічні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синтетичні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природні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індивідуальні речовини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багатокомпонентні суміші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2" name="AutoShape 47">
            <a:extLst>
              <a:ext uri="{FF2B5EF4-FFF2-40B4-BE49-F238E27FC236}">
                <a16:creationId xmlns:a16="http://schemas.microsoft.com/office/drawing/2014/main" xmlns="" id="{0A0A865C-70F2-CF4F-BF64-DBFB3C3D73BF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4069715" y="1831658"/>
            <a:ext cx="0" cy="302895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3" name="AutoShape 48">
            <a:extLst>
              <a:ext uri="{FF2B5EF4-FFF2-40B4-BE49-F238E27FC236}">
                <a16:creationId xmlns:a16="http://schemas.microsoft.com/office/drawing/2014/main" xmlns="" id="{B8407984-DA28-AD47-A28E-E057AFC4271B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713855" y="2656523"/>
            <a:ext cx="2098675" cy="9652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Форми контролю якості лікарських засобів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4" name="Line 49">
            <a:extLst>
              <a:ext uri="{FF2B5EF4-FFF2-40B4-BE49-F238E27FC236}">
                <a16:creationId xmlns:a16="http://schemas.microsoft.com/office/drawing/2014/main" xmlns="" id="{F9903F30-A84A-3240-9372-7DB1E8541441}"/>
              </a:ext>
            </a:extLst>
          </p:cNvPr>
          <p:cNvCxnSpPr>
            <a:cxnSpLocks noChangeAspect="1" noEditPoints="1" noChangeArrowheads="1" noChangeShapeType="1"/>
            <a:stCxn id="4" idx="7"/>
          </p:cNvCxnSpPr>
          <p:nvPr/>
        </p:nvCxnSpPr>
        <p:spPr bwMode="auto">
          <a:xfrm flipV="1">
            <a:off x="7430724" y="3619818"/>
            <a:ext cx="2586" cy="48895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AB0C5377-2A1E-584B-BCFA-7F4C4E63BA78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608133" y="239078"/>
            <a:ext cx="2595233" cy="15925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Фармакопейний аналіз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Постадійний контроль у процесі виробництва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Аналіз лікарських форм індивідуального виготовлення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Експрес-аналіз в умовах аптеки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Біофармацевтичний аналіз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6" name="AutoShape 51">
            <a:extLst>
              <a:ext uri="{FF2B5EF4-FFF2-40B4-BE49-F238E27FC236}">
                <a16:creationId xmlns:a16="http://schemas.microsoft.com/office/drawing/2014/main" xmlns="" id="{DC23BE62-0596-564A-AE07-8F39C8246501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7799070" y="1831658"/>
            <a:ext cx="0" cy="824231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7" name="AutoShape 52">
            <a:extLst>
              <a:ext uri="{FF2B5EF4-FFF2-40B4-BE49-F238E27FC236}">
                <a16:creationId xmlns:a16="http://schemas.microsoft.com/office/drawing/2014/main" xmlns="" id="{8BAE47A0-082A-9541-828F-FFE6A4C0A1DE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970655" y="5157788"/>
            <a:ext cx="1824355" cy="4572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Методи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8" name="Line 53">
            <a:extLst>
              <a:ext uri="{FF2B5EF4-FFF2-40B4-BE49-F238E27FC236}">
                <a16:creationId xmlns:a16="http://schemas.microsoft.com/office/drawing/2014/main" xmlns="" id="{056D18C1-380B-A343-9F3D-BB53D66AF060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4949190" y="4731703"/>
            <a:ext cx="0" cy="42672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24500066-481A-CF4F-9B17-AB1CE1FE1AAC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2578100" y="5935028"/>
            <a:ext cx="3046095" cy="7848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Фізичні</a:t>
            </a:r>
            <a:r>
              <a:rPr lang="uk-UA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хімічні</a:t>
            </a:r>
            <a:endParaRPr lang="x-none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фізико-хімічні</a:t>
            </a:r>
            <a:endParaRPr lang="x-none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біологічні</a:t>
            </a:r>
            <a:endParaRPr lang="x-none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20" name="AutoShape 55">
            <a:extLst>
              <a:ext uri="{FF2B5EF4-FFF2-40B4-BE49-F238E27FC236}">
                <a16:creationId xmlns:a16="http://schemas.microsoft.com/office/drawing/2014/main" xmlns="" id="{2C97F612-2677-CF47-B6E2-22C8A2F34737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4895850" y="5614988"/>
            <a:ext cx="0" cy="32004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1" name="AutoShape 56">
            <a:extLst>
              <a:ext uri="{FF2B5EF4-FFF2-40B4-BE49-F238E27FC236}">
                <a16:creationId xmlns:a16="http://schemas.microsoft.com/office/drawing/2014/main" xmlns="" id="{9DF7C7CF-BCFD-7C41-B2C3-E15409ADC068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218555" y="5157788"/>
            <a:ext cx="1824355" cy="4572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Вимоги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22" name="Line 57">
            <a:extLst>
              <a:ext uri="{FF2B5EF4-FFF2-40B4-BE49-F238E27FC236}">
                <a16:creationId xmlns:a16="http://schemas.microsoft.com/office/drawing/2014/main" xmlns="" id="{903D211D-8B3E-8248-9DB7-562AD70E89B9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197090" y="4779328"/>
            <a:ext cx="0" cy="42672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3B1F1330-E0D2-B240-B50B-44F139316312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465569" y="5935028"/>
            <a:ext cx="2737794" cy="7848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Правильність</a:t>
            </a:r>
            <a:r>
              <a:rPr lang="uk-UA" sz="11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точність</a:t>
            </a:r>
            <a:r>
              <a:rPr lang="uk-UA" sz="11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специфічність</a:t>
            </a:r>
            <a:endParaRPr lang="x-none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чутливість</a:t>
            </a:r>
            <a:endParaRPr lang="x-none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економічність</a:t>
            </a:r>
            <a:endParaRPr lang="x-none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24" name="AutoShape 59">
            <a:extLst>
              <a:ext uri="{FF2B5EF4-FFF2-40B4-BE49-F238E27FC236}">
                <a16:creationId xmlns:a16="http://schemas.microsoft.com/office/drawing/2014/main" xmlns="" id="{828322BD-06AE-4641-AC3E-37156C0F2257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151370" y="5614988"/>
            <a:ext cx="0" cy="32004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666549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432F0C-3788-7340-981D-4B10E00D7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Методи дослідження лікарських препаратів</a:t>
            </a:r>
            <a:endParaRPr lang="x-none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xmlns="" id="{E606FFB4-A6DB-7B4F-8E96-4D311A56A4E4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617517" y="3310802"/>
            <a:ext cx="4561840" cy="986155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Методи дослідження лікарських препаратів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5" name="Line 61">
            <a:extLst>
              <a:ext uri="{FF2B5EF4-FFF2-40B4-BE49-F238E27FC236}">
                <a16:creationId xmlns:a16="http://schemas.microsoft.com/office/drawing/2014/main" xmlns="" id="{4ECE77B1-5F7D-3242-8EF4-C1DCA63304EC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4763692" y="2938057"/>
            <a:ext cx="0" cy="37338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6" name="AutoShape 62">
            <a:extLst>
              <a:ext uri="{FF2B5EF4-FFF2-40B4-BE49-F238E27FC236}">
                <a16:creationId xmlns:a16="http://schemas.microsoft.com/office/drawing/2014/main" xmlns="" id="{4B49DE97-562C-FD4F-AD41-72176BB07C78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851514" y="2480856"/>
            <a:ext cx="1824355" cy="4572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Фізичні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AutoShape 65">
            <a:extLst>
              <a:ext uri="{FF2B5EF4-FFF2-40B4-BE49-F238E27FC236}">
                <a16:creationId xmlns:a16="http://schemas.microsoft.com/office/drawing/2014/main" xmlns="" id="{8B683C3E-ECD2-2A40-B15C-E364F1F6C1CF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396833" y="2480539"/>
            <a:ext cx="1793875" cy="457835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Хімічні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8" name="Line 66">
            <a:extLst>
              <a:ext uri="{FF2B5EF4-FFF2-40B4-BE49-F238E27FC236}">
                <a16:creationId xmlns:a16="http://schemas.microsoft.com/office/drawing/2014/main" xmlns="" id="{F9C6A159-6C31-7749-B6D4-6F9EB60CE24A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7247812" y="2937422"/>
            <a:ext cx="0" cy="37338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9" name="AutoShape 67">
            <a:extLst>
              <a:ext uri="{FF2B5EF4-FFF2-40B4-BE49-F238E27FC236}">
                <a16:creationId xmlns:a16="http://schemas.microsoft.com/office/drawing/2014/main" xmlns="" id="{1827BEF9-D816-9842-93F6-C2F8F7C20A68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851514" y="4676687"/>
            <a:ext cx="1824355" cy="4572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Фізико-хімічні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0" name="Line 68">
            <a:extLst>
              <a:ext uri="{FF2B5EF4-FFF2-40B4-BE49-F238E27FC236}">
                <a16:creationId xmlns:a16="http://schemas.microsoft.com/office/drawing/2014/main" xmlns="" id="{F82FB7D4-C1FF-CC4C-BAB1-30C21DB18040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4763692" y="4249967"/>
            <a:ext cx="0" cy="42672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11" name="AutoShape 71">
            <a:extLst>
              <a:ext uri="{FF2B5EF4-FFF2-40B4-BE49-F238E27FC236}">
                <a16:creationId xmlns:a16="http://schemas.microsoft.com/office/drawing/2014/main" xmlns="" id="{1EB5DCDD-5BE9-024F-9BDA-EFDF6CB97162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396833" y="4676687"/>
            <a:ext cx="1824355" cy="4572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Біологічні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2" name="Line 72">
            <a:extLst>
              <a:ext uri="{FF2B5EF4-FFF2-40B4-BE49-F238E27FC236}">
                <a16:creationId xmlns:a16="http://schemas.microsoft.com/office/drawing/2014/main" xmlns="" id="{6A9B5A31-4E6D-E943-BAF3-686ED90325A1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293771" y="4249967"/>
            <a:ext cx="0" cy="42672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xmlns="" val="1299969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BC7C388-4737-384C-97B3-EB2E514C8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Фізичні методи дослідження лікарських препаратів</a:t>
            </a:r>
            <a:endParaRPr lang="x-none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xmlns="" id="{58598AA7-B13E-3448-B970-7A7C57BADF77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599728" y="3554413"/>
            <a:ext cx="4561840" cy="986155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Фізичні методи дослідження лікарських препаратів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E6A65E9-775A-4A46-A9CF-24560ECB0D05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7063018" y="5013643"/>
            <a:ext cx="1295400" cy="33528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Розчинність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7" name="Line 79">
            <a:extLst>
              <a:ext uri="{FF2B5EF4-FFF2-40B4-BE49-F238E27FC236}">
                <a16:creationId xmlns:a16="http://schemas.microsoft.com/office/drawing/2014/main" xmlns="" id="{7633AF3A-0716-7A42-A64E-4C910D9680C8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4334423" y="3143568"/>
            <a:ext cx="0" cy="52578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A61C76A2-1503-9F42-9E96-7979951056B2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599728" y="2808923"/>
            <a:ext cx="1295400" cy="33528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рН середовища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75E75F5-0392-6A41-AD2D-E073CF9DA02F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279938" y="5013643"/>
            <a:ext cx="1295400" cy="63246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Прозорість та ступінь каламутності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10F49F71-B15D-C342-A077-FB4D60A34FDC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516158" y="2808923"/>
            <a:ext cx="1295400" cy="33528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Густина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292D120-76FB-5D4B-A274-8FDE9B34A8F5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442883" y="4944428"/>
            <a:ext cx="1295400" cy="63246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Ступінь забарвлення рідин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B16D4292-A9CF-D44F-9DE9-C6B3CA8F63FE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278158" y="5835968"/>
            <a:ext cx="1295400" cy="44196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Показник заломлення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D1D62D8B-09F7-4F4A-9ABA-F90C31A5E5B1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7398298" y="2808923"/>
            <a:ext cx="1295400" cy="33528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Вологість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46552D89-1E05-7145-9546-0C26B6CCEC26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563023" y="1690688"/>
            <a:ext cx="1295400" cy="9345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Температура плавлення, твердіння, кипіння 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5" name="Line 87">
            <a:extLst>
              <a:ext uri="{FF2B5EF4-FFF2-40B4-BE49-F238E27FC236}">
                <a16:creationId xmlns:a16="http://schemas.microsoft.com/office/drawing/2014/main" xmlns="" id="{7002EA94-88C6-E641-84CE-0A51BABFF2F4}"/>
              </a:ext>
            </a:extLst>
          </p:cNvPr>
          <p:cNvCxnSpPr>
            <a:cxnSpLocks noChangeAspect="1" noEditPoints="1" noChangeArrowheads="1" noChangeShapeType="1"/>
            <a:endCxn id="14" idx="2"/>
          </p:cNvCxnSpPr>
          <p:nvPr/>
        </p:nvCxnSpPr>
        <p:spPr bwMode="auto">
          <a:xfrm rot="5400000" flipH="1" flipV="1">
            <a:off x="4738186" y="3082511"/>
            <a:ext cx="929835" cy="1524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16" name="Line 88">
            <a:extLst>
              <a:ext uri="{FF2B5EF4-FFF2-40B4-BE49-F238E27FC236}">
                <a16:creationId xmlns:a16="http://schemas.microsoft.com/office/drawing/2014/main" xmlns="" id="{47B7F058-C85B-C548-8367-10831812DB07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7740563" y="3143568"/>
            <a:ext cx="0" cy="62166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17" name="Line 89">
            <a:extLst>
              <a:ext uri="{FF2B5EF4-FFF2-40B4-BE49-F238E27FC236}">
                <a16:creationId xmlns:a16="http://schemas.microsoft.com/office/drawing/2014/main" xmlns="" id="{BACE9736-A8A5-EF4A-9478-1AD6A5B6B350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6186083" y="3143568"/>
            <a:ext cx="0" cy="41084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18" name="Line 90">
            <a:extLst>
              <a:ext uri="{FF2B5EF4-FFF2-40B4-BE49-F238E27FC236}">
                <a16:creationId xmlns:a16="http://schemas.microsoft.com/office/drawing/2014/main" xmlns="" id="{42BAB158-AE76-6242-ACAC-4218CF47D0FD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4380143" y="4411663"/>
            <a:ext cx="0" cy="533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19" name="Line 91">
            <a:extLst>
              <a:ext uri="{FF2B5EF4-FFF2-40B4-BE49-F238E27FC236}">
                <a16:creationId xmlns:a16="http://schemas.microsoft.com/office/drawing/2014/main" xmlns="" id="{7420508F-AD3C-4E4B-B2CB-F6EF47968023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5858423" y="4541203"/>
            <a:ext cx="0" cy="47244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20" name="Line 92">
            <a:extLst>
              <a:ext uri="{FF2B5EF4-FFF2-40B4-BE49-F238E27FC236}">
                <a16:creationId xmlns:a16="http://schemas.microsoft.com/office/drawing/2014/main" xmlns="" id="{B4158695-A0BC-FD47-A739-B55D284BE422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481483" y="4411663"/>
            <a:ext cx="0" cy="64008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21" name="Line 93">
            <a:extLst>
              <a:ext uri="{FF2B5EF4-FFF2-40B4-BE49-F238E27FC236}">
                <a16:creationId xmlns:a16="http://schemas.microsoft.com/office/drawing/2014/main" xmlns="" id="{F2832233-009A-A046-AA4C-B750AC43271B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6811558" y="4487228"/>
            <a:ext cx="0" cy="134937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xmlns="" val="2967567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xmlns="" id="{F1921143-C21D-5A4F-AAFC-D02D8C22ABAA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728085" y="1728470"/>
            <a:ext cx="4561840" cy="986155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302510" algn="l"/>
              </a:tabLst>
            </a:pPr>
            <a:r>
              <a:rPr lang="uk-UA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Хімічні методи дослідження лікарських препаратів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7F8E2F6-88AD-3444-B716-A380BECC6BA0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7008495" y="3187700"/>
            <a:ext cx="1478280" cy="29908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Кількісний аналіз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6" name="Line 96">
            <a:extLst>
              <a:ext uri="{FF2B5EF4-FFF2-40B4-BE49-F238E27FC236}">
                <a16:creationId xmlns:a16="http://schemas.microsoft.com/office/drawing/2014/main" xmlns="" id="{A1783F83-6669-E54B-BAF4-45902912D404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4462780" y="1317625"/>
            <a:ext cx="0" cy="52578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36AC5780-807C-014B-BB3A-D993F4D93CB2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728085" y="982980"/>
            <a:ext cx="1295400" cy="33528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рН середовища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4A695C29-C701-F04B-ADE7-656F7D863B86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644515" y="982980"/>
            <a:ext cx="1295400" cy="33528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Зольність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CB89972-5997-584A-AC5F-FCB37B5AC0E0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272280" y="3118485"/>
            <a:ext cx="1295400" cy="2762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Якісний аналіз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7E95657-DDAE-0949-94DB-EEFE9E40C165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7191375" y="163830"/>
            <a:ext cx="1821180" cy="115379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Характеристичні числові показники жирів та олій: кислотне число, йодне число, число омилення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1" name="Line 105">
            <a:extLst>
              <a:ext uri="{FF2B5EF4-FFF2-40B4-BE49-F238E27FC236}">
                <a16:creationId xmlns:a16="http://schemas.microsoft.com/office/drawing/2014/main" xmlns="" id="{0DB9E952-5877-C341-8FA5-2D2A5E6DA45F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7868920" y="1317625"/>
            <a:ext cx="0" cy="62166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12" name="Line 106">
            <a:extLst>
              <a:ext uri="{FF2B5EF4-FFF2-40B4-BE49-F238E27FC236}">
                <a16:creationId xmlns:a16="http://schemas.microsoft.com/office/drawing/2014/main" xmlns="" id="{BB56DE6E-B25F-7A4D-A959-54D825B57005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 flipV="1">
            <a:off x="6314440" y="1317625"/>
            <a:ext cx="0" cy="41084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13" name="Line 107">
            <a:extLst>
              <a:ext uri="{FF2B5EF4-FFF2-40B4-BE49-F238E27FC236}">
                <a16:creationId xmlns:a16="http://schemas.microsoft.com/office/drawing/2014/main" xmlns="" id="{965F6785-671D-1C49-8D99-3C5034C82E69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4919980" y="2661285"/>
            <a:ext cx="0" cy="45783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14" name="Line 109">
            <a:extLst>
              <a:ext uri="{FF2B5EF4-FFF2-40B4-BE49-F238E27FC236}">
                <a16:creationId xmlns:a16="http://schemas.microsoft.com/office/drawing/2014/main" xmlns="" id="{AF8B2769-096B-5842-890F-C7248452E431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609840" y="2585720"/>
            <a:ext cx="0" cy="64008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15" name="AutoShape 111">
            <a:extLst>
              <a:ext uri="{FF2B5EF4-FFF2-40B4-BE49-F238E27FC236}">
                <a16:creationId xmlns:a16="http://schemas.microsoft.com/office/drawing/2014/main" xmlns="" id="{DEA1346E-B2EE-B743-97E3-3787ED03FAD8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357880" y="3738245"/>
            <a:ext cx="1379220" cy="631825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Неорганічні речовини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B48F599-4939-AC40-8215-AA59BFEB732C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179445" y="4667250"/>
            <a:ext cx="810895" cy="327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Катіони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7" name="AutoShape 113">
            <a:extLst>
              <a:ext uri="{FF2B5EF4-FFF2-40B4-BE49-F238E27FC236}">
                <a16:creationId xmlns:a16="http://schemas.microsoft.com/office/drawing/2014/main" xmlns="" id="{4549D90C-B3AA-B043-AC92-78E246886434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3677285" y="4370070"/>
            <a:ext cx="635" cy="29718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EF2AC78D-29BD-D74A-A503-BCCF118162A3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109085" y="4667250"/>
            <a:ext cx="810895" cy="327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Аніони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" name="AutoShape 120">
            <a:extLst>
              <a:ext uri="{FF2B5EF4-FFF2-40B4-BE49-F238E27FC236}">
                <a16:creationId xmlns:a16="http://schemas.microsoft.com/office/drawing/2014/main" xmlns="" id="{416064B8-85FE-EF41-BA01-88A56954EF19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027295" y="3738245"/>
            <a:ext cx="1379220" cy="631825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Органічні речовини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1E179F54-FB45-3A48-BA99-E8D5BF109BC3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080000" y="4667250"/>
            <a:ext cx="1326515" cy="4419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Характеристичні групи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21" name="AutoShape 124">
            <a:extLst>
              <a:ext uri="{FF2B5EF4-FFF2-40B4-BE49-F238E27FC236}">
                <a16:creationId xmlns:a16="http://schemas.microsoft.com/office/drawing/2014/main" xmlns="" id="{A2701C83-AB96-4F4E-A02C-004D6E3536DB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5735320" y="4370070"/>
            <a:ext cx="635" cy="29718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2" name="AutoShape 125">
            <a:extLst>
              <a:ext uri="{FF2B5EF4-FFF2-40B4-BE49-F238E27FC236}">
                <a16:creationId xmlns:a16="http://schemas.microsoft.com/office/drawing/2014/main" xmlns="" id="{01393F22-C386-2F4A-8373-3E09FC7F691D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4371340" y="3394710"/>
            <a:ext cx="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3" name="AutoShape 126">
            <a:extLst>
              <a:ext uri="{FF2B5EF4-FFF2-40B4-BE49-F238E27FC236}">
                <a16:creationId xmlns:a16="http://schemas.microsoft.com/office/drawing/2014/main" xmlns="" id="{19B3E448-C660-2B42-A689-9F73FE08CD7C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5453380" y="3377565"/>
            <a:ext cx="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4" name="AutoShape 127">
            <a:extLst>
              <a:ext uri="{FF2B5EF4-FFF2-40B4-BE49-F238E27FC236}">
                <a16:creationId xmlns:a16="http://schemas.microsoft.com/office/drawing/2014/main" xmlns="" id="{4DC34563-B8C4-344F-B3F3-C4E184E9E35F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600825" y="3720465"/>
            <a:ext cx="1379220" cy="367665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Гравіметрія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5" name="AutoShape 128">
            <a:extLst>
              <a:ext uri="{FF2B5EF4-FFF2-40B4-BE49-F238E27FC236}">
                <a16:creationId xmlns:a16="http://schemas.microsoft.com/office/drawing/2014/main" xmlns="" id="{B2B72D1E-B706-DE43-8B81-B6B6C4BA3325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666865" y="4370070"/>
            <a:ext cx="1733550" cy="6477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Обʼємні методи (титриметричні)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26" name="AutoShape 129">
            <a:extLst>
              <a:ext uri="{FF2B5EF4-FFF2-40B4-BE49-F238E27FC236}">
                <a16:creationId xmlns:a16="http://schemas.microsoft.com/office/drawing/2014/main" xmlns="" id="{433C86BA-93D8-BA4A-B2E1-F88ED547A42A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980045" y="5017770"/>
            <a:ext cx="0" cy="32004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1A2C45AC-46F4-A94D-A367-0D38CD80ED73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5080001" y="5337810"/>
            <a:ext cx="2240280" cy="986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Кислотно-основне титрування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Окисно-відновне титрування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Осаджувальне титрування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Комплексонометрія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1BC1AF2A-0EC7-B648-89C5-73A764C7451C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7686040" y="5337810"/>
            <a:ext cx="1326515" cy="98615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Титрування в неводному середовищі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29" name="AutoShape 132">
            <a:extLst>
              <a:ext uri="{FF2B5EF4-FFF2-40B4-BE49-F238E27FC236}">
                <a16:creationId xmlns:a16="http://schemas.microsoft.com/office/drawing/2014/main" xmlns="" id="{E1024F19-ECD8-8643-8479-8F37C2325D03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008495" y="5017770"/>
            <a:ext cx="0" cy="32004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0" name="AutoShape 133">
            <a:extLst>
              <a:ext uri="{FF2B5EF4-FFF2-40B4-BE49-F238E27FC236}">
                <a16:creationId xmlns:a16="http://schemas.microsoft.com/office/drawing/2014/main" xmlns="" id="{EF6CDEE8-AB01-DF40-A968-75EC8E36C408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7320280" y="3486150"/>
            <a:ext cx="0" cy="23431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1" name="AutoShape 134">
            <a:extLst>
              <a:ext uri="{FF2B5EF4-FFF2-40B4-BE49-F238E27FC236}">
                <a16:creationId xmlns:a16="http://schemas.microsoft.com/office/drawing/2014/main" xmlns="" id="{1E1F1FCC-7977-424B-A416-541CE6CB5F2F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8105140" y="3486150"/>
            <a:ext cx="0" cy="88392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2" name="AutoShape 186">
            <a:extLst>
              <a:ext uri="{FF2B5EF4-FFF2-40B4-BE49-F238E27FC236}">
                <a16:creationId xmlns:a16="http://schemas.microsoft.com/office/drawing/2014/main" xmlns="" id="{3947914C-1DE2-B14B-A6E3-C08A1CD669AD}"/>
              </a:ext>
            </a:extLst>
          </p:cNvPr>
          <p:cNvCxnSpPr>
            <a:cxnSpLocks noChangeAspect="1" noEditPoints="1" noChangeArrowheads="1" noChangeShapeType="1"/>
          </p:cNvCxnSpPr>
          <p:nvPr/>
        </p:nvCxnSpPr>
        <p:spPr bwMode="auto">
          <a:xfrm>
            <a:off x="4371340" y="4370070"/>
            <a:ext cx="635" cy="297180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782963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rebuchet MS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1" id="{C905778D-6D6A-4F45-B6E3-C576EA298037}" vid="{7D5D57E1-427C-8441-8873-2ED86A6E26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664</Words>
  <Application>Microsoft Macintosh PowerPoint</Application>
  <PresentationFormat>Произвольный</PresentationFormat>
  <Paragraphs>188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аналіз НЕРГАНІЧНИХ лікарських препаратів</vt:lpstr>
      <vt:lpstr>Мета та завдання курсу</vt:lpstr>
      <vt:lpstr>Лікарські засоби</vt:lpstr>
      <vt:lpstr>Слайд 4</vt:lpstr>
      <vt:lpstr>Державна Фармакопея України (ДФУ)</vt:lpstr>
      <vt:lpstr>Слайд 6</vt:lpstr>
      <vt:lpstr>Методи дослідження лікарських препаратів</vt:lpstr>
      <vt:lpstr>Фізичні методи дослідження лікарських препаратів</vt:lpstr>
      <vt:lpstr>Слайд 9</vt:lpstr>
      <vt:lpstr>Аналіз Катіонів</vt:lpstr>
      <vt:lpstr>Аналіз Катіонів</vt:lpstr>
      <vt:lpstr>Слайд 12</vt:lpstr>
      <vt:lpstr>Біологічні методи дослідження лікарських препаратів</vt:lpstr>
      <vt:lpstr>Аналіз лікарських засобів неорганічної природи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аналіз лікарських препаратів</dc:title>
  <dc:creator>Daniel Rechitsky</dc:creator>
  <cp:lastModifiedBy>Александр</cp:lastModifiedBy>
  <cp:revision>11</cp:revision>
  <dcterms:created xsi:type="dcterms:W3CDTF">2020-07-10T09:02:11Z</dcterms:created>
  <dcterms:modified xsi:type="dcterms:W3CDTF">2020-07-21T12:11:04Z</dcterms:modified>
</cp:coreProperties>
</file>